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3">
  <p:sldMasterIdLst>
    <p:sldMasterId id="2147483648" r:id="rId1"/>
  </p:sldMasterIdLst>
  <p:notesMasterIdLst>
    <p:notesMasterId r:id="rId28"/>
  </p:notesMasterIdLst>
  <p:handoutMasterIdLst>
    <p:handoutMasterId r:id="rId29"/>
  </p:handoutMasterIdLst>
  <p:sldIdLst>
    <p:sldId id="261" r:id="rId2"/>
    <p:sldId id="387" r:id="rId3"/>
    <p:sldId id="353" r:id="rId4"/>
    <p:sldId id="434" r:id="rId5"/>
    <p:sldId id="354" r:id="rId6"/>
    <p:sldId id="395" r:id="rId7"/>
    <p:sldId id="356" r:id="rId8"/>
    <p:sldId id="398" r:id="rId9"/>
    <p:sldId id="396" r:id="rId10"/>
    <p:sldId id="428" r:id="rId11"/>
    <p:sldId id="419" r:id="rId12"/>
    <p:sldId id="423" r:id="rId13"/>
    <p:sldId id="422" r:id="rId14"/>
    <p:sldId id="425" r:id="rId15"/>
    <p:sldId id="388" r:id="rId16"/>
    <p:sldId id="417" r:id="rId17"/>
    <p:sldId id="418" r:id="rId18"/>
    <p:sldId id="429" r:id="rId19"/>
    <p:sldId id="433" r:id="rId20"/>
    <p:sldId id="430" r:id="rId21"/>
    <p:sldId id="431" r:id="rId22"/>
    <p:sldId id="416" r:id="rId23"/>
    <p:sldId id="401" r:id="rId24"/>
    <p:sldId id="358" r:id="rId25"/>
    <p:sldId id="415" r:id="rId26"/>
    <p:sldId id="409" r:id="rId27"/>
  </p:sldIdLst>
  <p:sldSz cx="9144000" cy="6858000" type="screen4x3"/>
  <p:notesSz cx="6797675" cy="9926638"/>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4" charset="-128"/>
        <a:cs typeface="+mn-cs"/>
      </a:defRPr>
    </a:lvl5pPr>
    <a:lvl6pPr marL="2286000" algn="l" defTabSz="914400" rtl="0" eaLnBrk="1" latinLnBrk="0" hangingPunct="1">
      <a:defRPr sz="2400" kern="1200">
        <a:solidFill>
          <a:schemeClr val="tx1"/>
        </a:solidFill>
        <a:latin typeface="Arial" charset="0"/>
        <a:ea typeface="ＭＳ Ｐゴシック" pitchFamily="4" charset="-128"/>
        <a:cs typeface="+mn-cs"/>
      </a:defRPr>
    </a:lvl6pPr>
    <a:lvl7pPr marL="2743200" algn="l" defTabSz="914400" rtl="0" eaLnBrk="1" latinLnBrk="0" hangingPunct="1">
      <a:defRPr sz="2400" kern="1200">
        <a:solidFill>
          <a:schemeClr val="tx1"/>
        </a:solidFill>
        <a:latin typeface="Arial" charset="0"/>
        <a:ea typeface="ＭＳ Ｐゴシック" pitchFamily="4" charset="-128"/>
        <a:cs typeface="+mn-cs"/>
      </a:defRPr>
    </a:lvl7pPr>
    <a:lvl8pPr marL="3200400" algn="l" defTabSz="914400" rtl="0" eaLnBrk="1" latinLnBrk="0" hangingPunct="1">
      <a:defRPr sz="2400" kern="1200">
        <a:solidFill>
          <a:schemeClr val="tx1"/>
        </a:solidFill>
        <a:latin typeface="Arial" charset="0"/>
        <a:ea typeface="ＭＳ Ｐゴシック" pitchFamily="4" charset="-128"/>
        <a:cs typeface="+mn-cs"/>
      </a:defRPr>
    </a:lvl8pPr>
    <a:lvl9pPr marL="3657600" algn="l" defTabSz="914400" rtl="0" eaLnBrk="1" latinLnBrk="0" hangingPunct="1">
      <a:defRPr sz="2400" kern="1200">
        <a:solidFill>
          <a:schemeClr val="tx1"/>
        </a:solidFill>
        <a:latin typeface="Arial" charset="0"/>
        <a:ea typeface="ＭＳ Ｐゴシック" pitchFamily="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000066"/>
    <a:srgbClr val="CC0000"/>
    <a:srgbClr val="FFFFFF"/>
    <a:srgbClr val="FF9933"/>
    <a:srgbClr val="FFFF66"/>
    <a:srgbClr val="FFCC00"/>
    <a:srgbClr val="99CCFF"/>
    <a:srgbClr val="FF9999"/>
    <a:srgbClr val="66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739" autoAdjust="0"/>
    <p:restoredTop sz="81441" autoAdjust="0"/>
  </p:normalViewPr>
  <p:slideViewPr>
    <p:cSldViewPr snapToGrid="0">
      <p:cViewPr>
        <p:scale>
          <a:sx n="75" d="100"/>
          <a:sy n="75" d="100"/>
        </p:scale>
        <p:origin x="-1493" y="-2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144"/>
    </p:cViewPr>
  </p:sorterViewPr>
  <p:notesViewPr>
    <p:cSldViewPr snapToGrid="0">
      <p:cViewPr>
        <p:scale>
          <a:sx n="66" d="100"/>
          <a:sy n="66" d="100"/>
        </p:scale>
        <p:origin x="-1742" y="6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400" cy="496888"/>
          </a:xfrm>
          <a:prstGeom prst="rect">
            <a:avLst/>
          </a:prstGeom>
        </p:spPr>
        <p:txBody>
          <a:bodyPr vert="horz" lIns="91431" tIns="45715" rIns="91431" bIns="45715"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849688" y="0"/>
            <a:ext cx="2946400" cy="496888"/>
          </a:xfrm>
          <a:prstGeom prst="rect">
            <a:avLst/>
          </a:prstGeom>
        </p:spPr>
        <p:txBody>
          <a:bodyPr vert="horz" lIns="91431" tIns="45715" rIns="91431" bIns="45715" rtlCol="0"/>
          <a:lstStyle>
            <a:lvl1pPr algn="r">
              <a:defRPr sz="1200">
                <a:latin typeface="Arial" charset="0"/>
              </a:defRPr>
            </a:lvl1pPr>
          </a:lstStyle>
          <a:p>
            <a:pPr>
              <a:defRPr/>
            </a:pPr>
            <a:fld id="{983519BE-4E04-472A-8BAE-1BFB924F5744}" type="datetimeFigureOut">
              <a:rPr lang="en-US"/>
              <a:pPr>
                <a:defRPr/>
              </a:pPr>
              <a:t>4/5/2017</a:t>
            </a:fld>
            <a:endParaRPr lang="en-US"/>
          </a:p>
        </p:txBody>
      </p:sp>
      <p:sp>
        <p:nvSpPr>
          <p:cNvPr id="4" name="Footer Placeholder 3"/>
          <p:cNvSpPr>
            <a:spLocks noGrp="1"/>
          </p:cNvSpPr>
          <p:nvPr>
            <p:ph type="ftr" sz="quarter" idx="2"/>
          </p:nvPr>
        </p:nvSpPr>
        <p:spPr>
          <a:xfrm>
            <a:off x="1" y="9428164"/>
            <a:ext cx="2946400" cy="496887"/>
          </a:xfrm>
          <a:prstGeom prst="rect">
            <a:avLst/>
          </a:prstGeom>
        </p:spPr>
        <p:txBody>
          <a:bodyPr vert="horz" lIns="91431" tIns="45715" rIns="91431" bIns="45715"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3849688" y="9428164"/>
            <a:ext cx="2946400" cy="496887"/>
          </a:xfrm>
          <a:prstGeom prst="rect">
            <a:avLst/>
          </a:prstGeom>
        </p:spPr>
        <p:txBody>
          <a:bodyPr vert="horz" lIns="91431" tIns="45715" rIns="91431" bIns="45715" rtlCol="0" anchor="b"/>
          <a:lstStyle>
            <a:lvl1pPr algn="r">
              <a:defRPr sz="1200">
                <a:latin typeface="Arial" charset="0"/>
              </a:defRPr>
            </a:lvl1pPr>
          </a:lstStyle>
          <a:p>
            <a:pPr>
              <a:defRPr/>
            </a:pPr>
            <a:fld id="{6ED4510E-C749-4326-988B-F58ADF1C9201}" type="slidenum">
              <a:rPr lang="en-US"/>
              <a:pPr>
                <a:defRPr/>
              </a:pPr>
              <a:t>‹#›</a:t>
            </a:fld>
            <a:endParaRPr lang="en-US"/>
          </a:p>
        </p:txBody>
      </p:sp>
    </p:spTree>
    <p:extLst>
      <p:ext uri="{BB962C8B-B14F-4D97-AF65-F5344CB8AC3E}">
        <p14:creationId xmlns:p14="http://schemas.microsoft.com/office/powerpoint/2010/main" val="2864738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400" cy="496888"/>
          </a:xfrm>
          <a:prstGeom prst="rect">
            <a:avLst/>
          </a:prstGeom>
        </p:spPr>
        <p:txBody>
          <a:bodyPr vert="horz" lIns="91431" tIns="45715" rIns="91431" bIns="45715"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49688" y="0"/>
            <a:ext cx="2946400" cy="496888"/>
          </a:xfrm>
          <a:prstGeom prst="rect">
            <a:avLst/>
          </a:prstGeom>
        </p:spPr>
        <p:txBody>
          <a:bodyPr vert="horz" lIns="91431" tIns="45715" rIns="91431" bIns="45715" rtlCol="0"/>
          <a:lstStyle>
            <a:lvl1pPr algn="r">
              <a:defRPr sz="1200">
                <a:latin typeface="Arial" charset="0"/>
              </a:defRPr>
            </a:lvl1pPr>
          </a:lstStyle>
          <a:p>
            <a:pPr>
              <a:defRPr/>
            </a:pPr>
            <a:fld id="{BFEDFFC1-5F1D-4E8B-B252-D1ACFA4E82C7}" type="datetimeFigureOut">
              <a:rPr lang="en-US"/>
              <a:pPr>
                <a:defRPr/>
              </a:pPr>
              <a:t>4/5/2017</a:t>
            </a:fld>
            <a:endParaRPr lang="en-US"/>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31" tIns="45715" rIns="91431" bIns="45715" rtlCol="0" anchor="ctr"/>
          <a:lstStyle/>
          <a:p>
            <a:pPr lvl="0"/>
            <a:endParaRPr lang="en-US" noProof="0" smtClean="0"/>
          </a:p>
        </p:txBody>
      </p:sp>
      <p:sp>
        <p:nvSpPr>
          <p:cNvPr id="5" name="Notes Placeholder 4"/>
          <p:cNvSpPr>
            <a:spLocks noGrp="1"/>
          </p:cNvSpPr>
          <p:nvPr>
            <p:ph type="body" sz="quarter" idx="3"/>
          </p:nvPr>
        </p:nvSpPr>
        <p:spPr>
          <a:xfrm>
            <a:off x="679451" y="4714876"/>
            <a:ext cx="5438775" cy="4467225"/>
          </a:xfrm>
          <a:prstGeom prst="rect">
            <a:avLst/>
          </a:prstGeom>
        </p:spPr>
        <p:txBody>
          <a:bodyPr vert="horz" lIns="91431" tIns="45715" rIns="91431" bIns="45715"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1" y="9428164"/>
            <a:ext cx="2946400" cy="496887"/>
          </a:xfrm>
          <a:prstGeom prst="rect">
            <a:avLst/>
          </a:prstGeom>
        </p:spPr>
        <p:txBody>
          <a:bodyPr vert="horz" lIns="91431" tIns="45715" rIns="91431" bIns="45715"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49688" y="9428164"/>
            <a:ext cx="2946400" cy="496887"/>
          </a:xfrm>
          <a:prstGeom prst="rect">
            <a:avLst/>
          </a:prstGeom>
        </p:spPr>
        <p:txBody>
          <a:bodyPr vert="horz" lIns="91431" tIns="45715" rIns="91431" bIns="45715" rtlCol="0" anchor="b"/>
          <a:lstStyle>
            <a:lvl1pPr algn="r">
              <a:defRPr sz="1200">
                <a:latin typeface="Arial" charset="0"/>
              </a:defRPr>
            </a:lvl1pPr>
          </a:lstStyle>
          <a:p>
            <a:pPr>
              <a:defRPr/>
            </a:pPr>
            <a:fld id="{02E154C0-A932-4D79-939F-129D2FA1B775}" type="slidenum">
              <a:rPr lang="en-US"/>
              <a:pPr>
                <a:defRPr/>
              </a:pPr>
              <a:t>‹#›</a:t>
            </a:fld>
            <a:endParaRPr lang="en-US"/>
          </a:p>
        </p:txBody>
      </p:sp>
    </p:spTree>
    <p:extLst>
      <p:ext uri="{BB962C8B-B14F-4D97-AF65-F5344CB8AC3E}">
        <p14:creationId xmlns:p14="http://schemas.microsoft.com/office/powerpoint/2010/main" val="42448282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1</a:t>
            </a:fld>
            <a:endParaRPr lang="en-US"/>
          </a:p>
        </p:txBody>
      </p:sp>
    </p:spTree>
    <p:extLst>
      <p:ext uri="{BB962C8B-B14F-4D97-AF65-F5344CB8AC3E}">
        <p14:creationId xmlns:p14="http://schemas.microsoft.com/office/powerpoint/2010/main" val="17980227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NZ" dirty="0" smtClean="0"/>
              <a:t>Context to help members understand the difference between inequality and inequity</a:t>
            </a:r>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25</a:t>
            </a:fld>
            <a:endParaRPr lang="en-US"/>
          </a:p>
        </p:txBody>
      </p:sp>
    </p:spTree>
    <p:extLst>
      <p:ext uri="{BB962C8B-B14F-4D97-AF65-F5344CB8AC3E}">
        <p14:creationId xmlns:p14="http://schemas.microsoft.com/office/powerpoint/2010/main" val="1598556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26</a:t>
            </a:fld>
            <a:endParaRPr lang="en-US"/>
          </a:p>
        </p:txBody>
      </p:sp>
    </p:spTree>
    <p:extLst>
      <p:ext uri="{BB962C8B-B14F-4D97-AF65-F5344CB8AC3E}">
        <p14:creationId xmlns:p14="http://schemas.microsoft.com/office/powerpoint/2010/main" val="4082014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z="1400" dirty="0"/>
              <a:t>For context – knowing where we starting from</a:t>
            </a:r>
          </a:p>
          <a:p>
            <a:r>
              <a:rPr lang="en-NZ" sz="1400" dirty="0"/>
              <a:t>Reference Trendly, to be covered later</a:t>
            </a:r>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2</a:t>
            </a:fld>
            <a:endParaRPr lang="en-US"/>
          </a:p>
        </p:txBody>
      </p:sp>
    </p:spTree>
    <p:extLst>
      <p:ext uri="{BB962C8B-B14F-4D97-AF65-F5344CB8AC3E}">
        <p14:creationId xmlns:p14="http://schemas.microsoft.com/office/powerpoint/2010/main" val="15747251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3</a:t>
            </a:fld>
            <a:endParaRPr lang="en-US"/>
          </a:p>
        </p:txBody>
      </p:sp>
    </p:spTree>
    <p:extLst>
      <p:ext uri="{BB962C8B-B14F-4D97-AF65-F5344CB8AC3E}">
        <p14:creationId xmlns:p14="http://schemas.microsoft.com/office/powerpoint/2010/main" val="17782098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NZ" altLang="en-US" smtClean="0"/>
          </a:p>
        </p:txBody>
      </p:sp>
      <p:sp>
        <p:nvSpPr>
          <p:cNvPr id="337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1910" indent="-285350" eaLnBrk="0" hangingPunct="0">
              <a:defRPr>
                <a:solidFill>
                  <a:schemeClr val="tx1"/>
                </a:solidFill>
                <a:latin typeface="Arial" charset="0"/>
              </a:defRPr>
            </a:lvl2pPr>
            <a:lvl3pPr marL="1141400" indent="-228280" eaLnBrk="0" hangingPunct="0">
              <a:defRPr>
                <a:solidFill>
                  <a:schemeClr val="tx1"/>
                </a:solidFill>
                <a:latin typeface="Arial" charset="0"/>
              </a:defRPr>
            </a:lvl3pPr>
            <a:lvl4pPr marL="1597960" indent="-228280" eaLnBrk="0" hangingPunct="0">
              <a:defRPr>
                <a:solidFill>
                  <a:schemeClr val="tx1"/>
                </a:solidFill>
                <a:latin typeface="Arial" charset="0"/>
              </a:defRPr>
            </a:lvl4pPr>
            <a:lvl5pPr marL="2054520" indent="-228280" eaLnBrk="0" hangingPunct="0">
              <a:defRPr>
                <a:solidFill>
                  <a:schemeClr val="tx1"/>
                </a:solidFill>
                <a:latin typeface="Arial" charset="0"/>
              </a:defRPr>
            </a:lvl5pPr>
            <a:lvl6pPr marL="2511080" indent="-228280" eaLnBrk="0" fontAlgn="base" hangingPunct="0">
              <a:spcBef>
                <a:spcPct val="0"/>
              </a:spcBef>
              <a:spcAft>
                <a:spcPct val="0"/>
              </a:spcAft>
              <a:defRPr>
                <a:solidFill>
                  <a:schemeClr val="tx1"/>
                </a:solidFill>
                <a:latin typeface="Arial" charset="0"/>
              </a:defRPr>
            </a:lvl6pPr>
            <a:lvl7pPr marL="2967639" indent="-228280" eaLnBrk="0" fontAlgn="base" hangingPunct="0">
              <a:spcBef>
                <a:spcPct val="0"/>
              </a:spcBef>
              <a:spcAft>
                <a:spcPct val="0"/>
              </a:spcAft>
              <a:defRPr>
                <a:solidFill>
                  <a:schemeClr val="tx1"/>
                </a:solidFill>
                <a:latin typeface="Arial" charset="0"/>
              </a:defRPr>
            </a:lvl7pPr>
            <a:lvl8pPr marL="3424199" indent="-228280" eaLnBrk="0" fontAlgn="base" hangingPunct="0">
              <a:spcBef>
                <a:spcPct val="0"/>
              </a:spcBef>
              <a:spcAft>
                <a:spcPct val="0"/>
              </a:spcAft>
              <a:defRPr>
                <a:solidFill>
                  <a:schemeClr val="tx1"/>
                </a:solidFill>
                <a:latin typeface="Arial" charset="0"/>
              </a:defRPr>
            </a:lvl8pPr>
            <a:lvl9pPr marL="3880759" indent="-228280" eaLnBrk="0" fontAlgn="base" hangingPunct="0">
              <a:spcBef>
                <a:spcPct val="0"/>
              </a:spcBef>
              <a:spcAft>
                <a:spcPct val="0"/>
              </a:spcAft>
              <a:defRPr>
                <a:solidFill>
                  <a:schemeClr val="tx1"/>
                </a:solidFill>
                <a:latin typeface="Arial" charset="0"/>
              </a:defRPr>
            </a:lvl9pPr>
          </a:lstStyle>
          <a:p>
            <a:pPr eaLnBrk="1" hangingPunct="1"/>
            <a:fld id="{88C800BF-5989-49D8-9EB6-31E1BC871492}" type="slidenum">
              <a:rPr lang="en-NZ" altLang="en-US">
                <a:solidFill>
                  <a:prstClr val="black"/>
                </a:solidFill>
              </a:rPr>
              <a:pPr eaLnBrk="1" hangingPunct="1"/>
              <a:t>4</a:t>
            </a:fld>
            <a:endParaRPr lang="en-NZ"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sz="1400"/>
              <a:t>The 2014 refresh of He Korowai Oranga introduced Pae Ora – healthy futures for Taranaki</a:t>
            </a:r>
          </a:p>
          <a:p>
            <a:pPr>
              <a:spcBef>
                <a:spcPct val="0"/>
              </a:spcBef>
            </a:pPr>
            <a:r>
              <a:rPr lang="en-US" altLang="en-US" sz="1400"/>
              <a:t>This introduced interdependent elements which bring with them a much stronger emphasis on the determinents of health</a:t>
            </a:r>
          </a:p>
          <a:p>
            <a:pPr>
              <a:spcBef>
                <a:spcPct val="0"/>
              </a:spcBef>
            </a:pPr>
            <a:r>
              <a:rPr lang="en-US" altLang="en-US" sz="1400"/>
              <a:t>And health equity</a:t>
            </a:r>
          </a:p>
          <a:p>
            <a:pPr>
              <a:spcBef>
                <a:spcPct val="0"/>
              </a:spcBef>
            </a:pPr>
            <a:endParaRPr lang="en-NZ" altLang="en-US" smtClean="0"/>
          </a:p>
        </p:txBody>
      </p:sp>
      <p:sp>
        <p:nvSpPr>
          <p:cNvPr id="327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1910" indent="-285350" eaLnBrk="0" hangingPunct="0">
              <a:defRPr>
                <a:solidFill>
                  <a:schemeClr val="tx1"/>
                </a:solidFill>
                <a:latin typeface="Arial" charset="0"/>
              </a:defRPr>
            </a:lvl2pPr>
            <a:lvl3pPr marL="1141400" indent="-228280" eaLnBrk="0" hangingPunct="0">
              <a:defRPr>
                <a:solidFill>
                  <a:schemeClr val="tx1"/>
                </a:solidFill>
                <a:latin typeface="Arial" charset="0"/>
              </a:defRPr>
            </a:lvl3pPr>
            <a:lvl4pPr marL="1597960" indent="-228280" eaLnBrk="0" hangingPunct="0">
              <a:defRPr>
                <a:solidFill>
                  <a:schemeClr val="tx1"/>
                </a:solidFill>
                <a:latin typeface="Arial" charset="0"/>
              </a:defRPr>
            </a:lvl4pPr>
            <a:lvl5pPr marL="2054520" indent="-228280" eaLnBrk="0" hangingPunct="0">
              <a:defRPr>
                <a:solidFill>
                  <a:schemeClr val="tx1"/>
                </a:solidFill>
                <a:latin typeface="Arial" charset="0"/>
              </a:defRPr>
            </a:lvl5pPr>
            <a:lvl6pPr marL="2511080" indent="-228280" eaLnBrk="0" fontAlgn="base" hangingPunct="0">
              <a:spcBef>
                <a:spcPct val="0"/>
              </a:spcBef>
              <a:spcAft>
                <a:spcPct val="0"/>
              </a:spcAft>
              <a:defRPr>
                <a:solidFill>
                  <a:schemeClr val="tx1"/>
                </a:solidFill>
                <a:latin typeface="Arial" charset="0"/>
              </a:defRPr>
            </a:lvl6pPr>
            <a:lvl7pPr marL="2967639" indent="-228280" eaLnBrk="0" fontAlgn="base" hangingPunct="0">
              <a:spcBef>
                <a:spcPct val="0"/>
              </a:spcBef>
              <a:spcAft>
                <a:spcPct val="0"/>
              </a:spcAft>
              <a:defRPr>
                <a:solidFill>
                  <a:schemeClr val="tx1"/>
                </a:solidFill>
                <a:latin typeface="Arial" charset="0"/>
              </a:defRPr>
            </a:lvl7pPr>
            <a:lvl8pPr marL="3424199" indent="-228280" eaLnBrk="0" fontAlgn="base" hangingPunct="0">
              <a:spcBef>
                <a:spcPct val="0"/>
              </a:spcBef>
              <a:spcAft>
                <a:spcPct val="0"/>
              </a:spcAft>
              <a:defRPr>
                <a:solidFill>
                  <a:schemeClr val="tx1"/>
                </a:solidFill>
                <a:latin typeface="Arial" charset="0"/>
              </a:defRPr>
            </a:lvl8pPr>
            <a:lvl9pPr marL="3880759" indent="-228280" eaLnBrk="0" fontAlgn="base" hangingPunct="0">
              <a:spcBef>
                <a:spcPct val="0"/>
              </a:spcBef>
              <a:spcAft>
                <a:spcPct val="0"/>
              </a:spcAft>
              <a:defRPr>
                <a:solidFill>
                  <a:schemeClr val="tx1"/>
                </a:solidFill>
                <a:latin typeface="Arial" charset="0"/>
              </a:defRPr>
            </a:lvl9pPr>
          </a:lstStyle>
          <a:p>
            <a:pPr eaLnBrk="1" hangingPunct="1"/>
            <a:fld id="{6E130CA7-1CB4-4629-87D0-2E2FDE4BD0B9}" type="slidenum">
              <a:rPr lang="en-US" altLang="en-US">
                <a:solidFill>
                  <a:prstClr val="black"/>
                </a:solidFill>
              </a:rPr>
              <a:pPr eaLnBrk="1" hangingPunct="1"/>
              <a:t>15</a:t>
            </a:fld>
            <a:endParaRPr lang="en-US"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dirty="0" smtClean="0"/>
          </a:p>
          <a:p>
            <a:r>
              <a:rPr lang="en-NZ" dirty="0" smtClean="0"/>
              <a:t>KIRI</a:t>
            </a:r>
          </a:p>
          <a:p>
            <a:endParaRPr lang="en-NZ" dirty="0" smtClean="0"/>
          </a:p>
          <a:p>
            <a:r>
              <a:rPr lang="en-NZ" dirty="0" smtClean="0"/>
              <a:t>Jim</a:t>
            </a:r>
            <a:r>
              <a:rPr lang="en-NZ" baseline="0" dirty="0" smtClean="0"/>
              <a:t> Collins author of  the best selling  book “good to great” based on researching elite companies that made </a:t>
            </a:r>
            <a:r>
              <a:rPr lang="en-NZ" b="1" baseline="0" dirty="0" smtClean="0"/>
              <a:t>the leap to great and sustained those results for 15 years or more</a:t>
            </a:r>
          </a:p>
          <a:p>
            <a:endParaRPr lang="en-NZ" b="1" baseline="0" dirty="0" smtClean="0"/>
          </a:p>
          <a:p>
            <a:r>
              <a:rPr lang="en-NZ" b="1" baseline="0" dirty="0" smtClean="0"/>
              <a:t>The research contrasted good to great companies to find out what was different. </a:t>
            </a:r>
          </a:p>
          <a:p>
            <a:endParaRPr lang="en-NZ" b="1" baseline="0" dirty="0" smtClean="0"/>
          </a:p>
          <a:p>
            <a:r>
              <a:rPr lang="en-NZ" baseline="0" dirty="0" smtClean="0"/>
              <a:t>Collins refers to the hedgehog concept.</a:t>
            </a:r>
          </a:p>
          <a:p>
            <a:endParaRPr lang="en-NZ" dirty="0"/>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16</a:t>
            </a:fld>
            <a:endParaRPr lang="en-US"/>
          </a:p>
        </p:txBody>
      </p:sp>
    </p:spTree>
    <p:extLst>
      <p:ext uri="{BB962C8B-B14F-4D97-AF65-F5344CB8AC3E}">
        <p14:creationId xmlns:p14="http://schemas.microsoft.com/office/powerpoint/2010/main" val="1870940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NZ" dirty="0" smtClean="0"/>
              <a:t>Collins</a:t>
            </a:r>
            <a:r>
              <a:rPr lang="en-NZ" baseline="0" dirty="0" smtClean="0"/>
              <a:t> and his research team identified the determinants of why some companies make the leap and others don’t. This is a useful framework of concepts to help us understand the transformation from  good to great. Included in the framework are three phases, the right people, the right thinking and the right actions.</a:t>
            </a:r>
          </a:p>
          <a:p>
            <a:r>
              <a:rPr lang="en-NZ" baseline="0" dirty="0" smtClean="0"/>
              <a:t>The concepts and principles  have been applied to the presentation.</a:t>
            </a:r>
          </a:p>
          <a:p>
            <a:pPr marL="285350" indent="-285350">
              <a:buFont typeface="+mj-lt"/>
              <a:buAutoNum type="romanLcPeriod"/>
            </a:pPr>
            <a:r>
              <a:rPr lang="en-NZ" baseline="0" dirty="0" smtClean="0"/>
              <a:t>Refers to L5  leadership  this is more than competent managers or effective  leaders  L4 but level 5 leaders create enduring performance through a mix of personal humility, professional will and a fanatical focus on performance improvement that is sustainable.</a:t>
            </a:r>
          </a:p>
          <a:p>
            <a:pPr marL="285350" indent="-285350">
              <a:buFont typeface="+mj-lt"/>
              <a:buAutoNum type="romanLcPeriod"/>
            </a:pPr>
            <a:r>
              <a:rPr lang="en-NZ" baseline="0" dirty="0" smtClean="0"/>
              <a:t>First who than what: </a:t>
            </a:r>
            <a:r>
              <a:rPr lang="en-NZ" b="1" baseline="0" dirty="0" smtClean="0"/>
              <a:t>Getting the right people on board. Getting the right people on board becomes before vision, strategy and execution. </a:t>
            </a:r>
          </a:p>
          <a:p>
            <a:pPr marL="285350" indent="-285350">
              <a:buFont typeface="+mj-lt"/>
              <a:buAutoNum type="romanLcPeriod"/>
            </a:pPr>
            <a:r>
              <a:rPr lang="en-NZ" baseline="0" dirty="0" smtClean="0"/>
              <a:t>Confront the brutal facts- understanding the realities of the environment by talking to the real issues </a:t>
            </a:r>
            <a:r>
              <a:rPr lang="en-NZ" b="1" baseline="0" dirty="0" smtClean="0"/>
              <a:t>but never lose the faith</a:t>
            </a:r>
            <a:r>
              <a:rPr lang="en-NZ" baseline="0" dirty="0" smtClean="0"/>
              <a:t>. </a:t>
            </a:r>
            <a:r>
              <a:rPr lang="en-NZ" b="1" baseline="0" dirty="0" smtClean="0"/>
              <a:t>This includes creating a culture where truth can be heard, conduct autopsies without blame</a:t>
            </a:r>
          </a:p>
          <a:p>
            <a:pPr marL="285350" indent="-285350">
              <a:buFont typeface="+mj-lt"/>
              <a:buAutoNum type="romanLcPeriod"/>
            </a:pPr>
            <a:r>
              <a:rPr lang="en-NZ" baseline="0" dirty="0" smtClean="0"/>
              <a:t>The hedgehog concept. </a:t>
            </a:r>
            <a:r>
              <a:rPr lang="en-NZ" b="1" baseline="0" dirty="0" smtClean="0"/>
              <a:t>Hedgehog concepts are simple creatures that know one big thing and stick to it. Other companies are more like foxes that know many things but lack consistency.  </a:t>
            </a:r>
            <a:r>
              <a:rPr lang="en-NZ" b="0" baseline="0" dirty="0" smtClean="0"/>
              <a:t>Getting to great is an iterative process not a ‘big bang”. </a:t>
            </a:r>
          </a:p>
          <a:p>
            <a:pPr marL="285350" indent="-285350">
              <a:buFont typeface="+mj-lt"/>
              <a:buAutoNum type="romanLcPeriod"/>
            </a:pPr>
            <a:r>
              <a:rPr lang="en-NZ" baseline="0" dirty="0" smtClean="0"/>
              <a:t>A culture of discipline. </a:t>
            </a:r>
            <a:r>
              <a:rPr lang="en-NZ" b="1" baseline="0" dirty="0" smtClean="0"/>
              <a:t>The single most important form of discipline for sustained results is fanatical adherence to the hedgehog concepts and the willingness to shun opportunities that fall outside the 3 circles. </a:t>
            </a:r>
            <a:r>
              <a:rPr lang="en-NZ" b="0" baseline="0" dirty="0" smtClean="0"/>
              <a:t>Sometimes it’s harder to decide not what to do.</a:t>
            </a:r>
            <a:endParaRPr lang="en-NZ" b="1" baseline="0" dirty="0" smtClean="0"/>
          </a:p>
          <a:p>
            <a:pPr marL="285350" indent="-285350">
              <a:buFont typeface="+mj-lt"/>
              <a:buAutoNum type="romanLcPeriod"/>
            </a:pPr>
            <a:r>
              <a:rPr lang="en-NZ" b="0" baseline="0" dirty="0" smtClean="0"/>
              <a:t>Technology Accelerator: </a:t>
            </a:r>
            <a:r>
              <a:rPr lang="en-NZ" b="1" baseline="0" dirty="0" smtClean="0"/>
              <a:t>Good to great companies ignore technology fads but become pioneers in applying carefully selected technologies</a:t>
            </a:r>
            <a:r>
              <a:rPr lang="en-NZ" b="0" baseline="0" dirty="0" smtClean="0"/>
              <a:t>.  </a:t>
            </a:r>
            <a:r>
              <a:rPr lang="en-NZ" b="1" baseline="0" dirty="0" smtClean="0"/>
              <a:t>Great companies use technology as an accelerator of momentum, not a creator of it i.e. Trendly and health excellence seminars</a:t>
            </a:r>
          </a:p>
          <a:p>
            <a:pPr marL="285350" indent="-285350">
              <a:buFont typeface="+mj-lt"/>
              <a:buAutoNum type="romanLcPeriod"/>
            </a:pPr>
            <a:r>
              <a:rPr lang="en-NZ" b="1" baseline="0" dirty="0" smtClean="0"/>
              <a:t>Flywheel and the doom loop. </a:t>
            </a:r>
            <a:r>
              <a:rPr lang="en-NZ" b="0" baseline="0" dirty="0" smtClean="0"/>
              <a:t>Good to great transformations are  consistent cumulative processes where there is no single defining actions, no grand program, no lucky break or miracle moment. Sustainable transformations follow a predictable pattern of build up and break through-like a giant fly wheel. Many organisations follow the doom loop pattern. They try to skip build up and jump to break through then with disappointing results lurch back and forth failing to maintain a consistent direction.</a:t>
            </a:r>
          </a:p>
          <a:p>
            <a:pPr marL="285350" indent="-285350">
              <a:buFont typeface="+mj-lt"/>
              <a:buAutoNum type="romanLcPeriod"/>
            </a:pPr>
            <a:endParaRPr lang="en-NZ" b="0" baseline="0" dirty="0" smtClean="0"/>
          </a:p>
          <a:p>
            <a:pPr marL="285350" indent="-285350">
              <a:buFont typeface="+mj-lt"/>
              <a:buAutoNum type="romanLcPeriod"/>
            </a:pPr>
            <a:endParaRPr lang="en-NZ" baseline="0" dirty="0" smtClean="0"/>
          </a:p>
          <a:p>
            <a:pPr marL="285350" indent="-285350">
              <a:buFont typeface="+mj-lt"/>
              <a:buAutoNum type="romanLcPeriod"/>
            </a:pPr>
            <a:endParaRPr lang="en-NZ" dirty="0" smtClean="0"/>
          </a:p>
          <a:p>
            <a:endParaRPr lang="en-NZ" dirty="0"/>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17</a:t>
            </a:fld>
            <a:endParaRPr lang="en-US"/>
          </a:p>
        </p:txBody>
      </p:sp>
    </p:spTree>
    <p:extLst>
      <p:ext uri="{BB962C8B-B14F-4D97-AF65-F5344CB8AC3E}">
        <p14:creationId xmlns:p14="http://schemas.microsoft.com/office/powerpoint/2010/main" val="2116474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23</a:t>
            </a:fld>
            <a:endParaRPr lang="en-US"/>
          </a:p>
        </p:txBody>
      </p:sp>
    </p:spTree>
    <p:extLst>
      <p:ext uri="{BB962C8B-B14F-4D97-AF65-F5344CB8AC3E}">
        <p14:creationId xmlns:p14="http://schemas.microsoft.com/office/powerpoint/2010/main" val="4907544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NZ"/>
          </a:p>
        </p:txBody>
      </p:sp>
      <p:sp>
        <p:nvSpPr>
          <p:cNvPr id="4" name="Slide Number Placeholder 3"/>
          <p:cNvSpPr>
            <a:spLocks noGrp="1"/>
          </p:cNvSpPr>
          <p:nvPr>
            <p:ph type="sldNum" sz="quarter" idx="10"/>
          </p:nvPr>
        </p:nvSpPr>
        <p:spPr/>
        <p:txBody>
          <a:bodyPr/>
          <a:lstStyle/>
          <a:p>
            <a:pPr>
              <a:defRPr/>
            </a:pPr>
            <a:fld id="{02E154C0-A932-4D79-939F-129D2FA1B775}" type="slidenum">
              <a:rPr lang="en-US" smtClean="0"/>
              <a:pPr>
                <a:defRPr/>
              </a:pPr>
              <a:t>24</a:t>
            </a:fld>
            <a:endParaRPr lang="en-US"/>
          </a:p>
        </p:txBody>
      </p:sp>
    </p:spTree>
    <p:extLst>
      <p:ext uri="{BB962C8B-B14F-4D97-AF65-F5344CB8AC3E}">
        <p14:creationId xmlns:p14="http://schemas.microsoft.com/office/powerpoint/2010/main" val="3591980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ctrTitle"/>
          </p:nvPr>
        </p:nvSpPr>
        <p:spPr>
          <a:xfrm>
            <a:off x="152400" y="1752600"/>
            <a:ext cx="8839200" cy="2667000"/>
          </a:xfrm>
        </p:spPr>
        <p:txBody>
          <a:bodyPr/>
          <a:lstStyle>
            <a:lvl1pPr algn="ctr">
              <a:defRPr sz="3000"/>
            </a:lvl1pPr>
          </a:lstStyle>
          <a:p>
            <a:r>
              <a:rPr lang="en-US"/>
              <a:t>Click to edit Master title style</a:t>
            </a:r>
          </a:p>
        </p:txBody>
      </p:sp>
      <p:sp>
        <p:nvSpPr>
          <p:cNvPr id="4100" name="Rectangle 4"/>
          <p:cNvSpPr>
            <a:spLocks noGrp="1" noChangeArrowheads="1"/>
          </p:cNvSpPr>
          <p:nvPr>
            <p:ph type="subTitle" idx="1"/>
          </p:nvPr>
        </p:nvSpPr>
        <p:spPr>
          <a:xfrm>
            <a:off x="152400" y="4572000"/>
            <a:ext cx="8839200" cy="1676400"/>
          </a:xfrm>
        </p:spPr>
        <p:txBody>
          <a:bodyPr anchor="ctr"/>
          <a:lstStyle>
            <a:lvl1pPr marL="0" indent="0" algn="ctr">
              <a:buFontTx/>
              <a:buNone/>
              <a:defRPr>
                <a:solidFill>
                  <a:schemeClr val="bg1"/>
                </a:solidFill>
              </a:defRPr>
            </a:lvl1pPr>
          </a:lstStyle>
          <a:p>
            <a:r>
              <a:rPr lang="en-US"/>
              <a:t>Click to edit Master subtitle style</a:t>
            </a:r>
          </a:p>
        </p:txBody>
      </p:sp>
    </p:spTree>
    <p:extLst>
      <p:ext uri="{BB962C8B-B14F-4D97-AF65-F5344CB8AC3E}">
        <p14:creationId xmlns:p14="http://schemas.microsoft.com/office/powerpoint/2010/main" val="39386332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34871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52400"/>
            <a:ext cx="22098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152400"/>
            <a:ext cx="64770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52831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731643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39948706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838200"/>
            <a:ext cx="43434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38200"/>
            <a:ext cx="4343400" cy="541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939413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28852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78120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9569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20963428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356465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52400"/>
            <a:ext cx="6629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152400" y="838200"/>
            <a:ext cx="88392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Tree>
  </p:cSld>
  <p:clrMap bg1="lt1" tx1="dk1" bg2="lt2" tx2="dk2" accent1="accent1" accent2="accent2" accent3="accent3" accent4="accent4" accent5="accent5" accent6="accent6" hlink="hlink" folHlink="folHlink"/>
  <p:sldLayoutIdLst>
    <p:sldLayoutId id="2147483935" r:id="rId1"/>
    <p:sldLayoutId id="2147483925" r:id="rId2"/>
    <p:sldLayoutId id="2147483926" r:id="rId3"/>
    <p:sldLayoutId id="2147483927" r:id="rId4"/>
    <p:sldLayoutId id="2147483928" r:id="rId5"/>
    <p:sldLayoutId id="2147483929" r:id="rId6"/>
    <p:sldLayoutId id="2147483930" r:id="rId7"/>
    <p:sldLayoutId id="2147483931" r:id="rId8"/>
    <p:sldLayoutId id="2147483932" r:id="rId9"/>
    <p:sldLayoutId id="2147483933" r:id="rId10"/>
    <p:sldLayoutId id="2147483934" r:id="rId11"/>
  </p:sldLayoutIdLst>
  <p:txStyles>
    <p:titleStyle>
      <a:lvl1pPr algn="l" rtl="0" eaLnBrk="0" fontAlgn="base" hangingPunct="0">
        <a:spcBef>
          <a:spcPct val="0"/>
        </a:spcBef>
        <a:spcAft>
          <a:spcPct val="0"/>
        </a:spcAft>
        <a:defRPr sz="2600" b="1">
          <a:solidFill>
            <a:schemeClr val="bg1"/>
          </a:solidFill>
          <a:latin typeface="+mj-lt"/>
          <a:ea typeface="+mj-ea"/>
          <a:cs typeface="+mj-cs"/>
        </a:defRPr>
      </a:lvl1pPr>
      <a:lvl2pPr algn="l" rtl="0" eaLnBrk="0" fontAlgn="base" hangingPunct="0">
        <a:spcBef>
          <a:spcPct val="0"/>
        </a:spcBef>
        <a:spcAft>
          <a:spcPct val="0"/>
        </a:spcAft>
        <a:defRPr sz="2600" b="1">
          <a:solidFill>
            <a:schemeClr val="bg1"/>
          </a:solidFill>
          <a:latin typeface="Arial" charset="0"/>
          <a:ea typeface="ＭＳ Ｐゴシック" pitchFamily="4" charset="-128"/>
        </a:defRPr>
      </a:lvl2pPr>
      <a:lvl3pPr algn="l" rtl="0" eaLnBrk="0" fontAlgn="base" hangingPunct="0">
        <a:spcBef>
          <a:spcPct val="0"/>
        </a:spcBef>
        <a:spcAft>
          <a:spcPct val="0"/>
        </a:spcAft>
        <a:defRPr sz="2600" b="1">
          <a:solidFill>
            <a:schemeClr val="bg1"/>
          </a:solidFill>
          <a:latin typeface="Arial" charset="0"/>
          <a:ea typeface="ＭＳ Ｐゴシック" pitchFamily="4" charset="-128"/>
        </a:defRPr>
      </a:lvl3pPr>
      <a:lvl4pPr algn="l" rtl="0" eaLnBrk="0" fontAlgn="base" hangingPunct="0">
        <a:spcBef>
          <a:spcPct val="0"/>
        </a:spcBef>
        <a:spcAft>
          <a:spcPct val="0"/>
        </a:spcAft>
        <a:defRPr sz="2600" b="1">
          <a:solidFill>
            <a:schemeClr val="bg1"/>
          </a:solidFill>
          <a:latin typeface="Arial" charset="0"/>
          <a:ea typeface="ＭＳ Ｐゴシック" pitchFamily="4" charset="-128"/>
        </a:defRPr>
      </a:lvl4pPr>
      <a:lvl5pPr algn="l" rtl="0" eaLnBrk="0" fontAlgn="base" hangingPunct="0">
        <a:spcBef>
          <a:spcPct val="0"/>
        </a:spcBef>
        <a:spcAft>
          <a:spcPct val="0"/>
        </a:spcAft>
        <a:defRPr sz="2600" b="1">
          <a:solidFill>
            <a:schemeClr val="bg1"/>
          </a:solidFill>
          <a:latin typeface="Arial" charset="0"/>
          <a:ea typeface="ＭＳ Ｐゴシック" pitchFamily="4" charset="-128"/>
        </a:defRPr>
      </a:lvl5pPr>
      <a:lvl6pPr marL="457200" algn="l" rtl="0" fontAlgn="base">
        <a:spcBef>
          <a:spcPct val="0"/>
        </a:spcBef>
        <a:spcAft>
          <a:spcPct val="0"/>
        </a:spcAft>
        <a:defRPr sz="2600" b="1">
          <a:solidFill>
            <a:schemeClr val="bg1"/>
          </a:solidFill>
          <a:latin typeface="Arial" charset="0"/>
          <a:ea typeface="ＭＳ Ｐゴシック" pitchFamily="4" charset="-128"/>
        </a:defRPr>
      </a:lvl6pPr>
      <a:lvl7pPr marL="914400" algn="l" rtl="0" fontAlgn="base">
        <a:spcBef>
          <a:spcPct val="0"/>
        </a:spcBef>
        <a:spcAft>
          <a:spcPct val="0"/>
        </a:spcAft>
        <a:defRPr sz="2600" b="1">
          <a:solidFill>
            <a:schemeClr val="bg1"/>
          </a:solidFill>
          <a:latin typeface="Arial" charset="0"/>
          <a:ea typeface="ＭＳ Ｐゴシック" pitchFamily="4" charset="-128"/>
        </a:defRPr>
      </a:lvl7pPr>
      <a:lvl8pPr marL="1371600" algn="l" rtl="0" fontAlgn="base">
        <a:spcBef>
          <a:spcPct val="0"/>
        </a:spcBef>
        <a:spcAft>
          <a:spcPct val="0"/>
        </a:spcAft>
        <a:defRPr sz="2600" b="1">
          <a:solidFill>
            <a:schemeClr val="bg1"/>
          </a:solidFill>
          <a:latin typeface="Arial" charset="0"/>
          <a:ea typeface="ＭＳ Ｐゴシック" pitchFamily="4" charset="-128"/>
        </a:defRPr>
      </a:lvl8pPr>
      <a:lvl9pPr marL="1828800" algn="l" rtl="0" fontAlgn="base">
        <a:spcBef>
          <a:spcPct val="0"/>
        </a:spcBef>
        <a:spcAft>
          <a:spcPct val="0"/>
        </a:spcAft>
        <a:defRPr sz="2600" b="1">
          <a:solidFill>
            <a:schemeClr val="bg1"/>
          </a:solidFill>
          <a:latin typeface="Arial" charset="0"/>
          <a:ea typeface="ＭＳ Ｐゴシック" pitchFamily="4" charset="-128"/>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48.emf"/><Relationship Id="rId4" Type="http://schemas.openxmlformats.org/officeDocument/2006/relationships/image" Target="../media/image47.emf"/></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Subtitle 4"/>
          <p:cNvSpPr>
            <a:spLocks noGrp="1"/>
          </p:cNvSpPr>
          <p:nvPr>
            <p:ph type="subTitle" idx="1"/>
          </p:nvPr>
        </p:nvSpPr>
        <p:spPr>
          <a:xfrm>
            <a:off x="350520" y="5048568"/>
            <a:ext cx="8561294" cy="1085850"/>
          </a:xfrm>
        </p:spPr>
        <p:txBody>
          <a:bodyPr/>
          <a:lstStyle/>
          <a:p>
            <a:r>
              <a:rPr lang="en-US" altLang="en-US" dirty="0" smtClean="0"/>
              <a:t>April 2017</a:t>
            </a:r>
            <a:endParaRPr lang="en-NZ" altLang="en-US" dirty="0" smtClean="0"/>
          </a:p>
        </p:txBody>
      </p:sp>
      <p:sp>
        <p:nvSpPr>
          <p:cNvPr id="7" name="Title 1"/>
          <p:cNvSpPr txBox="1">
            <a:spLocks/>
          </p:cNvSpPr>
          <p:nvPr/>
        </p:nvSpPr>
        <p:spPr bwMode="auto">
          <a:xfrm>
            <a:off x="957580" y="2484119"/>
            <a:ext cx="7622540" cy="232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600" b="1">
                <a:solidFill>
                  <a:schemeClr val="bg1"/>
                </a:solidFill>
                <a:latin typeface="+mj-lt"/>
                <a:ea typeface="+mj-ea"/>
                <a:cs typeface="+mj-cs"/>
              </a:defRPr>
            </a:lvl1pPr>
            <a:lvl2pPr algn="l" rtl="0" eaLnBrk="0" fontAlgn="base" hangingPunct="0">
              <a:spcBef>
                <a:spcPct val="0"/>
              </a:spcBef>
              <a:spcAft>
                <a:spcPct val="0"/>
              </a:spcAft>
              <a:defRPr sz="2600" b="1">
                <a:solidFill>
                  <a:schemeClr val="bg1"/>
                </a:solidFill>
                <a:latin typeface="Arial" charset="0"/>
                <a:ea typeface="ＭＳ Ｐゴシック" pitchFamily="4" charset="-128"/>
              </a:defRPr>
            </a:lvl2pPr>
            <a:lvl3pPr algn="l" rtl="0" eaLnBrk="0" fontAlgn="base" hangingPunct="0">
              <a:spcBef>
                <a:spcPct val="0"/>
              </a:spcBef>
              <a:spcAft>
                <a:spcPct val="0"/>
              </a:spcAft>
              <a:defRPr sz="2600" b="1">
                <a:solidFill>
                  <a:schemeClr val="bg1"/>
                </a:solidFill>
                <a:latin typeface="Arial" charset="0"/>
                <a:ea typeface="ＭＳ Ｐゴシック" pitchFamily="4" charset="-128"/>
              </a:defRPr>
            </a:lvl3pPr>
            <a:lvl4pPr algn="l" rtl="0" eaLnBrk="0" fontAlgn="base" hangingPunct="0">
              <a:spcBef>
                <a:spcPct val="0"/>
              </a:spcBef>
              <a:spcAft>
                <a:spcPct val="0"/>
              </a:spcAft>
              <a:defRPr sz="2600" b="1">
                <a:solidFill>
                  <a:schemeClr val="bg1"/>
                </a:solidFill>
                <a:latin typeface="Arial" charset="0"/>
                <a:ea typeface="ＭＳ Ｐゴシック" pitchFamily="4" charset="-128"/>
              </a:defRPr>
            </a:lvl4pPr>
            <a:lvl5pPr algn="l" rtl="0" eaLnBrk="0" fontAlgn="base" hangingPunct="0">
              <a:spcBef>
                <a:spcPct val="0"/>
              </a:spcBef>
              <a:spcAft>
                <a:spcPct val="0"/>
              </a:spcAft>
              <a:defRPr sz="2600" b="1">
                <a:solidFill>
                  <a:schemeClr val="bg1"/>
                </a:solidFill>
                <a:latin typeface="Arial" charset="0"/>
                <a:ea typeface="ＭＳ Ｐゴシック" pitchFamily="4" charset="-128"/>
              </a:defRPr>
            </a:lvl5pPr>
            <a:lvl6pPr marL="457200" algn="l" rtl="0" fontAlgn="base">
              <a:spcBef>
                <a:spcPct val="0"/>
              </a:spcBef>
              <a:spcAft>
                <a:spcPct val="0"/>
              </a:spcAft>
              <a:defRPr sz="2600" b="1">
                <a:solidFill>
                  <a:schemeClr val="bg1"/>
                </a:solidFill>
                <a:latin typeface="Arial" charset="0"/>
                <a:ea typeface="ＭＳ Ｐゴシック" pitchFamily="4" charset="-128"/>
              </a:defRPr>
            </a:lvl6pPr>
            <a:lvl7pPr marL="914400" algn="l" rtl="0" fontAlgn="base">
              <a:spcBef>
                <a:spcPct val="0"/>
              </a:spcBef>
              <a:spcAft>
                <a:spcPct val="0"/>
              </a:spcAft>
              <a:defRPr sz="2600" b="1">
                <a:solidFill>
                  <a:schemeClr val="bg1"/>
                </a:solidFill>
                <a:latin typeface="Arial" charset="0"/>
                <a:ea typeface="ＭＳ Ｐゴシック" pitchFamily="4" charset="-128"/>
              </a:defRPr>
            </a:lvl7pPr>
            <a:lvl8pPr marL="1371600" algn="l" rtl="0" fontAlgn="base">
              <a:spcBef>
                <a:spcPct val="0"/>
              </a:spcBef>
              <a:spcAft>
                <a:spcPct val="0"/>
              </a:spcAft>
              <a:defRPr sz="2600" b="1">
                <a:solidFill>
                  <a:schemeClr val="bg1"/>
                </a:solidFill>
                <a:latin typeface="Arial" charset="0"/>
                <a:ea typeface="ＭＳ Ｐゴシック" pitchFamily="4" charset="-128"/>
              </a:defRPr>
            </a:lvl8pPr>
            <a:lvl9pPr marL="1828800" algn="l" rtl="0" fontAlgn="base">
              <a:spcBef>
                <a:spcPct val="0"/>
              </a:spcBef>
              <a:spcAft>
                <a:spcPct val="0"/>
              </a:spcAft>
              <a:defRPr sz="2600" b="1">
                <a:solidFill>
                  <a:schemeClr val="bg1"/>
                </a:solidFill>
                <a:latin typeface="Arial" charset="0"/>
                <a:ea typeface="ＭＳ Ｐゴシック" pitchFamily="4" charset="-128"/>
              </a:defRPr>
            </a:lvl9pPr>
          </a:lstStyle>
          <a:p>
            <a:pPr algn="ctr"/>
            <a:r>
              <a:rPr lang="en-US" altLang="en-US" sz="4400" kern="0" dirty="0" smtClean="0">
                <a:latin typeface="Calibri" pitchFamily="34" charset="0"/>
                <a:cs typeface="Calibri" pitchFamily="34" charset="0"/>
              </a:rPr>
              <a:t>Pae Ora </a:t>
            </a:r>
          </a:p>
          <a:p>
            <a:pPr algn="ctr"/>
            <a:r>
              <a:rPr lang="en-US" altLang="en-US" sz="4400" kern="0" dirty="0" smtClean="0">
                <a:latin typeface="Calibri" pitchFamily="34" charset="0"/>
                <a:cs typeface="Calibri" pitchFamily="34" charset="0"/>
              </a:rPr>
              <a:t>Healthy Futures for Whānau</a:t>
            </a:r>
            <a:endParaRPr lang="en-NZ" altLang="en-US" sz="4000" kern="0" dirty="0" smtClean="0">
              <a:latin typeface="Calibri" pitchFamily="34" charset="0"/>
              <a:cs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Pathways of</a:t>
            </a:r>
            <a:endParaRPr lang="en-NZ"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046" y="801688"/>
            <a:ext cx="8340725" cy="525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300230" y="146971"/>
            <a:ext cx="3281668" cy="492443"/>
          </a:xfrm>
          <a:prstGeom prst="rect">
            <a:avLst/>
          </a:prstGeom>
        </p:spPr>
        <p:txBody>
          <a:bodyPr wrap="none">
            <a:spAutoFit/>
          </a:bodyPr>
          <a:lstStyle/>
          <a:p>
            <a:r>
              <a:rPr lang="en-US" sz="2600" b="1" kern="0" dirty="0">
                <a:solidFill>
                  <a:prstClr val="white"/>
                </a:solidFill>
                <a:latin typeface="Arial"/>
                <a:ea typeface="ＭＳ Ｐゴシック"/>
                <a:cs typeface="+mj-cs"/>
              </a:rPr>
              <a:t>He Korowai Oranga</a:t>
            </a:r>
            <a:endParaRPr lang="en-NZ" dirty="0"/>
          </a:p>
        </p:txBody>
      </p:sp>
    </p:spTree>
    <p:extLst>
      <p:ext uri="{BB962C8B-B14F-4D97-AF65-F5344CB8AC3E}">
        <p14:creationId xmlns:p14="http://schemas.microsoft.com/office/powerpoint/2010/main" val="34710565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Implementation</a:t>
            </a:r>
            <a:endParaRPr lang="en-NZ"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46" y="745935"/>
            <a:ext cx="2779713" cy="377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8615" y="841392"/>
            <a:ext cx="2438400" cy="344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447" y="3568511"/>
            <a:ext cx="3278077" cy="25945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9854" y="745935"/>
            <a:ext cx="2859087" cy="385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82080">
            <a:off x="3589305" y="2635235"/>
            <a:ext cx="2646067" cy="3594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435604">
            <a:off x="6334455" y="2916805"/>
            <a:ext cx="2264823" cy="32052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05746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Future Implementation</a:t>
            </a:r>
            <a:endParaRPr lang="en-NZ" dirty="0"/>
          </a:p>
        </p:txBody>
      </p:sp>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9446" y="745935"/>
            <a:ext cx="2779713" cy="377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722" y="4071929"/>
            <a:ext cx="3151791" cy="221964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1"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6464" y="998536"/>
            <a:ext cx="2859087" cy="3859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0"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82080">
            <a:off x="3148292" y="836368"/>
            <a:ext cx="2500030" cy="3396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01185" y="3086336"/>
            <a:ext cx="2264823" cy="320523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02183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Future Annual Plans and RSP</a:t>
            </a:r>
            <a:endParaRPr lang="en-NZ" dirty="0"/>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861" y="1448832"/>
            <a:ext cx="2647186" cy="37306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060700" y="914400"/>
            <a:ext cx="5930900" cy="5693866"/>
          </a:xfrm>
          <a:prstGeom prst="rect">
            <a:avLst/>
          </a:prstGeom>
          <a:noFill/>
        </p:spPr>
        <p:txBody>
          <a:bodyPr wrap="square" rtlCol="0">
            <a:spAutoFit/>
          </a:bodyPr>
          <a:lstStyle/>
          <a:p>
            <a:pPr marL="514350" indent="-514350">
              <a:buFont typeface="+mj-lt"/>
              <a:buAutoNum type="arabicPeriod"/>
            </a:pPr>
            <a:r>
              <a:rPr lang="mi-NZ" dirty="0" smtClean="0">
                <a:solidFill>
                  <a:srgbClr val="000066"/>
                </a:solidFill>
                <a:latin typeface="+mn-lt"/>
              </a:rPr>
              <a:t>No Māori Health Plan, Māori health across all plans.</a:t>
            </a:r>
          </a:p>
          <a:p>
            <a:endParaRPr lang="mi-NZ" sz="1200" dirty="0" smtClean="0">
              <a:solidFill>
                <a:srgbClr val="000066"/>
              </a:solidFill>
              <a:latin typeface="+mn-lt"/>
            </a:endParaRPr>
          </a:p>
          <a:p>
            <a:endParaRPr lang="mi-NZ" sz="1200" dirty="0" smtClean="0">
              <a:solidFill>
                <a:srgbClr val="000066"/>
              </a:solidFill>
              <a:latin typeface="+mn-lt"/>
            </a:endParaRPr>
          </a:p>
          <a:p>
            <a:pPr marL="514350" indent="-514350">
              <a:buAutoNum type="arabicPeriod" startAt="2"/>
            </a:pPr>
            <a:r>
              <a:rPr lang="mi-NZ" dirty="0" smtClean="0">
                <a:solidFill>
                  <a:srgbClr val="000066"/>
                </a:solidFill>
                <a:latin typeface="+mn-lt"/>
              </a:rPr>
              <a:t>Agreed Māori health priorities</a:t>
            </a:r>
            <a:endParaRPr lang="mi-NZ" sz="1200" dirty="0" smtClean="0">
              <a:solidFill>
                <a:srgbClr val="000066"/>
              </a:solidFill>
              <a:latin typeface="+mn-lt"/>
            </a:endParaRPr>
          </a:p>
          <a:p>
            <a:pPr marL="514350" indent="-514350">
              <a:buAutoNum type="arabicPeriod" startAt="2"/>
            </a:pPr>
            <a:endParaRPr lang="mi-NZ" sz="1200" dirty="0">
              <a:solidFill>
                <a:srgbClr val="000066"/>
              </a:solidFill>
              <a:latin typeface="+mn-lt"/>
            </a:endParaRPr>
          </a:p>
          <a:p>
            <a:pPr marL="514350" indent="-514350">
              <a:buAutoNum type="arabicPeriod" startAt="2"/>
            </a:pPr>
            <a:r>
              <a:rPr lang="mi-NZ" dirty="0" smtClean="0">
                <a:solidFill>
                  <a:srgbClr val="000066"/>
                </a:solidFill>
                <a:latin typeface="+mn-lt"/>
              </a:rPr>
              <a:t>Linked to Whānau Ora Outcomes Framework</a:t>
            </a:r>
            <a:endParaRPr lang="mi-NZ" sz="1200" dirty="0" smtClean="0">
              <a:solidFill>
                <a:srgbClr val="000066"/>
              </a:solidFill>
              <a:latin typeface="+mn-lt"/>
            </a:endParaRPr>
          </a:p>
          <a:p>
            <a:pPr marL="514350" indent="-514350">
              <a:buAutoNum type="arabicPeriod" startAt="2"/>
            </a:pPr>
            <a:endParaRPr lang="mi-NZ" sz="1200" dirty="0">
              <a:solidFill>
                <a:srgbClr val="000066"/>
              </a:solidFill>
              <a:latin typeface="+mn-lt"/>
            </a:endParaRPr>
          </a:p>
          <a:p>
            <a:pPr marL="514350" indent="-514350">
              <a:buAutoNum type="arabicPeriod" startAt="2"/>
            </a:pPr>
            <a:r>
              <a:rPr lang="mi-NZ" dirty="0" smtClean="0">
                <a:solidFill>
                  <a:srgbClr val="000066"/>
                </a:solidFill>
                <a:latin typeface="+mn-lt"/>
              </a:rPr>
              <a:t>Actions expected:</a:t>
            </a:r>
          </a:p>
          <a:p>
            <a:r>
              <a:rPr lang="mi-NZ" dirty="0" smtClean="0">
                <a:solidFill>
                  <a:srgbClr val="000066"/>
                </a:solidFill>
                <a:latin typeface="+mn-lt"/>
              </a:rPr>
              <a:t>      a.  Monitor &amp; report ethnic inequalities 	for all performance indicators</a:t>
            </a:r>
          </a:p>
          <a:p>
            <a:endParaRPr lang="mi-NZ" sz="1200" dirty="0" smtClean="0">
              <a:solidFill>
                <a:srgbClr val="000066"/>
              </a:solidFill>
              <a:latin typeface="+mn-lt"/>
            </a:endParaRPr>
          </a:p>
          <a:p>
            <a:r>
              <a:rPr lang="mi-NZ" dirty="0">
                <a:solidFill>
                  <a:srgbClr val="000066"/>
                </a:solidFill>
                <a:latin typeface="+mn-lt"/>
              </a:rPr>
              <a:t> </a:t>
            </a:r>
            <a:r>
              <a:rPr lang="mi-NZ" dirty="0" smtClean="0">
                <a:solidFill>
                  <a:srgbClr val="000066"/>
                </a:solidFill>
                <a:latin typeface="+mn-lt"/>
              </a:rPr>
              <a:t>     b. Use HEAT to review existing and 	planned services</a:t>
            </a:r>
          </a:p>
          <a:p>
            <a:endParaRPr lang="mi-NZ" sz="1200" dirty="0" smtClean="0">
              <a:solidFill>
                <a:srgbClr val="000066"/>
              </a:solidFill>
              <a:latin typeface="+mn-lt"/>
            </a:endParaRPr>
          </a:p>
          <a:p>
            <a:r>
              <a:rPr lang="mi-NZ" dirty="0">
                <a:solidFill>
                  <a:srgbClr val="000066"/>
                </a:solidFill>
                <a:latin typeface="+mn-lt"/>
              </a:rPr>
              <a:t> </a:t>
            </a:r>
            <a:r>
              <a:rPr lang="mi-NZ" dirty="0" smtClean="0">
                <a:solidFill>
                  <a:srgbClr val="000066"/>
                </a:solidFill>
                <a:latin typeface="+mn-lt"/>
              </a:rPr>
              <a:t>      c. Undertake health literacy review</a:t>
            </a:r>
          </a:p>
          <a:p>
            <a:endParaRPr lang="en-NZ" sz="2800" dirty="0">
              <a:solidFill>
                <a:srgbClr val="003399"/>
              </a:solidFill>
            </a:endParaRPr>
          </a:p>
        </p:txBody>
      </p:sp>
    </p:spTree>
    <p:extLst>
      <p:ext uri="{BB962C8B-B14F-4D97-AF65-F5344CB8AC3E}">
        <p14:creationId xmlns:p14="http://schemas.microsoft.com/office/powerpoint/2010/main" val="22072609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Activity</a:t>
            </a:r>
            <a:endParaRPr lang="en-NZ" dirty="0"/>
          </a:p>
        </p:txBody>
      </p:sp>
      <p:sp>
        <p:nvSpPr>
          <p:cNvPr id="4" name="Rectangle 3"/>
          <p:cNvSpPr/>
          <p:nvPr/>
        </p:nvSpPr>
        <p:spPr>
          <a:xfrm>
            <a:off x="165100" y="1642042"/>
            <a:ext cx="8724900" cy="4422749"/>
          </a:xfrm>
          <a:prstGeom prst="rect">
            <a:avLst/>
          </a:prstGeom>
        </p:spPr>
        <p:txBody>
          <a:bodyPr wrap="square">
            <a:spAutoFit/>
          </a:bodyPr>
          <a:lstStyle/>
          <a:p>
            <a:pPr lvl="0" algn="ctr">
              <a:spcBef>
                <a:spcPct val="20000"/>
              </a:spcBef>
              <a:spcAft>
                <a:spcPts val="0"/>
              </a:spcAft>
            </a:pPr>
            <a:r>
              <a:rPr lang="en-NZ" sz="2800" kern="0" dirty="0" smtClean="0">
                <a:solidFill>
                  <a:srgbClr val="003399"/>
                </a:solidFill>
                <a:latin typeface="+mn-lt"/>
                <a:ea typeface="Calibri"/>
                <a:cs typeface="Times New Roman"/>
              </a:rPr>
              <a:t>In groups of 3,  </a:t>
            </a:r>
            <a:endParaRPr lang="en-NZ" sz="2800" kern="0" dirty="0" smtClean="0">
              <a:solidFill>
                <a:srgbClr val="003399"/>
              </a:solidFill>
              <a:latin typeface="+mn-lt"/>
              <a:ea typeface="Calibri"/>
              <a:cs typeface="Times New Roman"/>
            </a:endParaRPr>
          </a:p>
          <a:p>
            <a:pPr lvl="0" algn="ctr">
              <a:spcBef>
                <a:spcPct val="20000"/>
              </a:spcBef>
              <a:spcAft>
                <a:spcPts val="0"/>
              </a:spcAft>
            </a:pPr>
            <a:r>
              <a:rPr lang="en-NZ" sz="2800" kern="0" dirty="0">
                <a:solidFill>
                  <a:srgbClr val="003399"/>
                </a:solidFill>
                <a:latin typeface="+mn-lt"/>
                <a:ea typeface="Calibri"/>
                <a:cs typeface="Times New Roman"/>
              </a:rPr>
              <a:t>c</a:t>
            </a:r>
            <a:r>
              <a:rPr lang="en-NZ" sz="2800" kern="0" dirty="0" smtClean="0">
                <a:solidFill>
                  <a:srgbClr val="003399"/>
                </a:solidFill>
                <a:latin typeface="+mn-lt"/>
                <a:ea typeface="Calibri"/>
                <a:cs typeface="Times New Roman"/>
              </a:rPr>
              <a:t>hoose </a:t>
            </a:r>
            <a:r>
              <a:rPr lang="en-NZ" sz="2800" kern="0" dirty="0" smtClean="0">
                <a:solidFill>
                  <a:srgbClr val="003399"/>
                </a:solidFill>
                <a:latin typeface="+mn-lt"/>
                <a:ea typeface="Calibri"/>
                <a:cs typeface="Times New Roman"/>
              </a:rPr>
              <a:t>1 of the 3 Pae </a:t>
            </a:r>
            <a:r>
              <a:rPr lang="en-NZ" sz="2800" kern="0" dirty="0">
                <a:solidFill>
                  <a:srgbClr val="003399"/>
                </a:solidFill>
                <a:latin typeface="+mn-lt"/>
                <a:ea typeface="Calibri"/>
                <a:cs typeface="Times New Roman"/>
              </a:rPr>
              <a:t>Ora statements </a:t>
            </a:r>
            <a:r>
              <a:rPr lang="en-NZ" sz="2800" kern="0" dirty="0" smtClean="0">
                <a:solidFill>
                  <a:srgbClr val="003399"/>
                </a:solidFill>
                <a:latin typeface="+mn-lt"/>
                <a:ea typeface="Calibri"/>
                <a:cs typeface="Times New Roman"/>
              </a:rPr>
              <a:t> </a:t>
            </a:r>
          </a:p>
          <a:p>
            <a:pPr lvl="0" algn="ctr">
              <a:spcBef>
                <a:spcPct val="20000"/>
              </a:spcBef>
              <a:spcAft>
                <a:spcPts val="0"/>
              </a:spcAft>
            </a:pPr>
            <a:endParaRPr lang="en-NZ" sz="1400" b="1" kern="0" dirty="0" smtClean="0">
              <a:solidFill>
                <a:srgbClr val="003399"/>
              </a:solidFill>
              <a:latin typeface="+mn-lt"/>
              <a:ea typeface="Calibri"/>
              <a:cs typeface="Times New Roman"/>
            </a:endParaRPr>
          </a:p>
          <a:p>
            <a:pPr lvl="0" algn="ctr">
              <a:lnSpc>
                <a:spcPct val="150000"/>
              </a:lnSpc>
              <a:spcBef>
                <a:spcPct val="20000"/>
              </a:spcBef>
              <a:spcAft>
                <a:spcPts val="0"/>
              </a:spcAft>
            </a:pPr>
            <a:r>
              <a:rPr lang="en-NZ" sz="2800" b="1" kern="0" dirty="0" smtClean="0">
                <a:solidFill>
                  <a:srgbClr val="C00000"/>
                </a:solidFill>
                <a:latin typeface="+mn-lt"/>
                <a:ea typeface="Calibri"/>
                <a:cs typeface="Times New Roman"/>
              </a:rPr>
              <a:t>Whānau </a:t>
            </a:r>
            <a:r>
              <a:rPr lang="en-NZ" sz="2800" b="1" kern="0" dirty="0" smtClean="0">
                <a:solidFill>
                  <a:srgbClr val="C00000"/>
                </a:solidFill>
                <a:latin typeface="+mn-lt"/>
                <a:ea typeface="Calibri"/>
                <a:cs typeface="Times New Roman"/>
              </a:rPr>
              <a:t>Ora, Mauri </a:t>
            </a:r>
            <a:r>
              <a:rPr lang="en-NZ" sz="2800" b="1" kern="0" dirty="0">
                <a:solidFill>
                  <a:srgbClr val="C00000"/>
                </a:solidFill>
                <a:latin typeface="+mn-lt"/>
                <a:ea typeface="Calibri"/>
                <a:cs typeface="Times New Roman"/>
              </a:rPr>
              <a:t>Ora, </a:t>
            </a:r>
            <a:r>
              <a:rPr lang="en-NZ" sz="2800" b="1" kern="0" dirty="0" smtClean="0">
                <a:solidFill>
                  <a:srgbClr val="C00000"/>
                </a:solidFill>
                <a:latin typeface="+mn-lt"/>
                <a:ea typeface="Calibri"/>
                <a:cs typeface="Times New Roman"/>
              </a:rPr>
              <a:t>or Wai </a:t>
            </a:r>
            <a:r>
              <a:rPr lang="en-NZ" sz="2800" b="1" kern="0" dirty="0" smtClean="0">
                <a:solidFill>
                  <a:srgbClr val="C00000"/>
                </a:solidFill>
                <a:latin typeface="+mn-lt"/>
                <a:ea typeface="Calibri"/>
                <a:cs typeface="Times New Roman"/>
              </a:rPr>
              <a:t>Ora </a:t>
            </a:r>
            <a:endParaRPr lang="en-NZ" sz="2800" b="1" kern="0" dirty="0">
              <a:solidFill>
                <a:srgbClr val="C00000"/>
              </a:solidFill>
              <a:latin typeface="+mn-lt"/>
              <a:ea typeface="Calibri"/>
              <a:cs typeface="Times New Roman"/>
            </a:endParaRPr>
          </a:p>
          <a:p>
            <a:pPr lvl="0" algn="ctr">
              <a:lnSpc>
                <a:spcPct val="150000"/>
              </a:lnSpc>
              <a:spcBef>
                <a:spcPct val="20000"/>
              </a:spcBef>
              <a:spcAft>
                <a:spcPts val="0"/>
              </a:spcAft>
            </a:pPr>
            <a:endParaRPr lang="en-NZ" sz="1400" b="1" kern="0" dirty="0">
              <a:solidFill>
                <a:srgbClr val="003399"/>
              </a:solidFill>
              <a:latin typeface="+mn-lt"/>
              <a:ea typeface="Calibri"/>
              <a:cs typeface="Times New Roman"/>
            </a:endParaRPr>
          </a:p>
          <a:p>
            <a:pPr lvl="0" algn="ctr">
              <a:lnSpc>
                <a:spcPct val="150000"/>
              </a:lnSpc>
              <a:spcBef>
                <a:spcPct val="20000"/>
              </a:spcBef>
              <a:spcAft>
                <a:spcPts val="0"/>
              </a:spcAft>
            </a:pPr>
            <a:r>
              <a:rPr lang="en-NZ" sz="2800" kern="0" dirty="0" smtClean="0">
                <a:solidFill>
                  <a:srgbClr val="003399"/>
                </a:solidFill>
                <a:latin typeface="+mn-lt"/>
                <a:ea typeface="Calibri"/>
                <a:cs typeface="Times New Roman"/>
              </a:rPr>
              <a:t> </a:t>
            </a:r>
            <a:r>
              <a:rPr lang="en-NZ" sz="2800" kern="0" dirty="0">
                <a:solidFill>
                  <a:srgbClr val="003399"/>
                </a:solidFill>
                <a:latin typeface="+mn-lt"/>
                <a:ea typeface="Calibri"/>
                <a:cs typeface="Times New Roman"/>
              </a:rPr>
              <a:t>a</a:t>
            </a:r>
            <a:r>
              <a:rPr lang="en-NZ" sz="2800" kern="0" dirty="0" smtClean="0">
                <a:solidFill>
                  <a:srgbClr val="003399"/>
                </a:solidFill>
                <a:latin typeface="+mn-lt"/>
                <a:ea typeface="Calibri"/>
                <a:cs typeface="Times New Roman"/>
              </a:rPr>
              <a:t>nd </a:t>
            </a:r>
            <a:r>
              <a:rPr lang="en-NZ" sz="2800" kern="0" dirty="0" smtClean="0">
                <a:solidFill>
                  <a:srgbClr val="003399"/>
                </a:solidFill>
                <a:latin typeface="+mn-lt"/>
                <a:ea typeface="Calibri"/>
                <a:cs typeface="Times New Roman"/>
              </a:rPr>
              <a:t>discuss what </a:t>
            </a:r>
            <a:r>
              <a:rPr lang="en-NZ" sz="2800" kern="0" dirty="0" smtClean="0">
                <a:solidFill>
                  <a:srgbClr val="003399"/>
                </a:solidFill>
                <a:latin typeface="+mn-lt"/>
                <a:ea typeface="Calibri"/>
                <a:cs typeface="Times New Roman"/>
              </a:rPr>
              <a:t>this </a:t>
            </a:r>
            <a:r>
              <a:rPr lang="en-NZ" sz="2800" kern="0" dirty="0" smtClean="0">
                <a:solidFill>
                  <a:srgbClr val="003399"/>
                </a:solidFill>
                <a:latin typeface="+mn-lt"/>
                <a:ea typeface="Calibri"/>
                <a:cs typeface="Times New Roman"/>
              </a:rPr>
              <a:t>may look like </a:t>
            </a:r>
            <a:r>
              <a:rPr lang="en-NZ" sz="2800" kern="0" dirty="0" smtClean="0">
                <a:solidFill>
                  <a:srgbClr val="003399"/>
                </a:solidFill>
                <a:latin typeface="+mn-lt"/>
                <a:ea typeface="Calibri"/>
                <a:cs typeface="Times New Roman"/>
              </a:rPr>
              <a:t>from </a:t>
            </a:r>
            <a:r>
              <a:rPr lang="en-NZ" sz="2800" kern="0" dirty="0" smtClean="0">
                <a:solidFill>
                  <a:srgbClr val="003399"/>
                </a:solidFill>
                <a:latin typeface="+mn-lt"/>
                <a:ea typeface="Calibri"/>
                <a:cs typeface="Times New Roman"/>
              </a:rPr>
              <a:t>a DHB perspective, as a provider arm service or as a planner and funder</a:t>
            </a:r>
            <a:endParaRPr lang="en-NZ" sz="2800" kern="0" dirty="0">
              <a:solidFill>
                <a:srgbClr val="000066"/>
              </a:solidFill>
              <a:latin typeface="+mn-lt"/>
              <a:ea typeface="Calibri"/>
              <a:cs typeface="Times New Roman"/>
            </a:endParaRPr>
          </a:p>
        </p:txBody>
      </p:sp>
    </p:spTree>
    <p:extLst>
      <p:ext uri="{BB962C8B-B14F-4D97-AF65-F5344CB8AC3E}">
        <p14:creationId xmlns:p14="http://schemas.microsoft.com/office/powerpoint/2010/main" val="33312289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From Strategy To Action</a:t>
            </a:r>
            <a:endParaRPr lang="en-NZ" dirty="0"/>
          </a:p>
        </p:txBody>
      </p:sp>
      <p:sp>
        <p:nvSpPr>
          <p:cNvPr id="16" name="TextBox 6"/>
          <p:cNvSpPr txBox="1">
            <a:spLocks noChangeArrowheads="1"/>
          </p:cNvSpPr>
          <p:nvPr/>
        </p:nvSpPr>
        <p:spPr bwMode="auto">
          <a:xfrm>
            <a:off x="2916237" y="5727700"/>
            <a:ext cx="32400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b="1" dirty="0" smtClean="0">
                <a:solidFill>
                  <a:srgbClr val="000000"/>
                </a:solidFill>
                <a:ea typeface="+mn-ea"/>
              </a:rPr>
              <a:t>Jim Collins: Good to Great</a:t>
            </a:r>
            <a:endParaRPr lang="en-NZ" altLang="en-US" sz="1800" b="1" dirty="0" smtClean="0">
              <a:solidFill>
                <a:srgbClr val="000000"/>
              </a:solidFill>
              <a:ea typeface="+mn-ea"/>
            </a:endParaRPr>
          </a:p>
        </p:txBody>
      </p:sp>
      <p:pic>
        <p:nvPicPr>
          <p:cNvPr id="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4436" y="1310958"/>
            <a:ext cx="4103687" cy="3754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220257"/>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Good to Great</a:t>
            </a:r>
            <a:endParaRPr lang="en-NZ" dirty="0"/>
          </a:p>
        </p:txBody>
      </p:sp>
      <p:sp>
        <p:nvSpPr>
          <p:cNvPr id="8" name="Title 1"/>
          <p:cNvSpPr txBox="1">
            <a:spLocks/>
          </p:cNvSpPr>
          <p:nvPr/>
        </p:nvSpPr>
        <p:spPr bwMode="auto">
          <a:xfrm>
            <a:off x="336048" y="710423"/>
            <a:ext cx="7667999" cy="94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rtl="0" eaLnBrk="0" fontAlgn="base" hangingPunct="0">
              <a:spcBef>
                <a:spcPct val="0"/>
              </a:spcBef>
              <a:spcAft>
                <a:spcPct val="0"/>
              </a:spcAft>
              <a:defRPr sz="3800">
                <a:solidFill>
                  <a:srgbClr val="1B3A70"/>
                </a:solidFill>
                <a:latin typeface="+mj-lt"/>
                <a:ea typeface="+mj-ea"/>
                <a:cs typeface="ＭＳ Ｐゴシック"/>
              </a:defRPr>
            </a:lvl1pPr>
            <a:lvl2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2pPr>
            <a:lvl3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3pPr>
            <a:lvl4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4pPr>
            <a:lvl5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5pPr>
            <a:lvl6pPr marL="457119" algn="l" rtl="0" eaLnBrk="1" fontAlgn="base" hangingPunct="1">
              <a:spcBef>
                <a:spcPct val="0"/>
              </a:spcBef>
              <a:spcAft>
                <a:spcPct val="0"/>
              </a:spcAft>
              <a:defRPr sz="3800">
                <a:solidFill>
                  <a:srgbClr val="1B3A70"/>
                </a:solidFill>
                <a:latin typeface="Arial" charset="0"/>
                <a:ea typeface="ＭＳ Ｐゴシック" pitchFamily="8" charset="-128"/>
              </a:defRPr>
            </a:lvl6pPr>
            <a:lvl7pPr marL="914239" algn="l" rtl="0" eaLnBrk="1" fontAlgn="base" hangingPunct="1">
              <a:spcBef>
                <a:spcPct val="0"/>
              </a:spcBef>
              <a:spcAft>
                <a:spcPct val="0"/>
              </a:spcAft>
              <a:defRPr sz="3800">
                <a:solidFill>
                  <a:srgbClr val="1B3A70"/>
                </a:solidFill>
                <a:latin typeface="Arial" charset="0"/>
                <a:ea typeface="ＭＳ Ｐゴシック" pitchFamily="8" charset="-128"/>
              </a:defRPr>
            </a:lvl7pPr>
            <a:lvl8pPr marL="1371358" algn="l" rtl="0" eaLnBrk="1" fontAlgn="base" hangingPunct="1">
              <a:spcBef>
                <a:spcPct val="0"/>
              </a:spcBef>
              <a:spcAft>
                <a:spcPct val="0"/>
              </a:spcAft>
              <a:defRPr sz="3800">
                <a:solidFill>
                  <a:srgbClr val="1B3A70"/>
                </a:solidFill>
                <a:latin typeface="Arial" charset="0"/>
                <a:ea typeface="ＭＳ Ｐゴシック" pitchFamily="8" charset="-128"/>
              </a:defRPr>
            </a:lvl8pPr>
            <a:lvl9pPr marL="1828477" algn="l" rtl="0" eaLnBrk="1" fontAlgn="base" hangingPunct="1">
              <a:spcBef>
                <a:spcPct val="0"/>
              </a:spcBef>
              <a:spcAft>
                <a:spcPct val="0"/>
              </a:spcAft>
              <a:defRPr sz="3800">
                <a:solidFill>
                  <a:srgbClr val="1B3A70"/>
                </a:solidFill>
                <a:latin typeface="Arial" charset="0"/>
                <a:ea typeface="ＭＳ Ｐゴシック" pitchFamily="8"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NZ" sz="4000" b="1" i="0" u="none" strike="noStrike" kern="0" cap="none" spc="0" normalizeH="0" baseline="0" noProof="0"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uLnTx/>
                <a:uFillTx/>
                <a:latin typeface="+mn-lt"/>
                <a:ea typeface="ＭＳ Ｐゴシック"/>
              </a:rPr>
              <a:t>Good to </a:t>
            </a:r>
            <a:r>
              <a:rPr kumimoji="0" lang="en-NZ" sz="4000" b="1" i="0" u="none" strike="noStrike" kern="0" cap="none" spc="0" normalizeH="0" baseline="0" noProof="0" dirty="0" smtClean="0">
                <a:ln w="1905"/>
                <a:solidFill>
                  <a:srgbClr val="C00000"/>
                </a:solidFill>
                <a:effectLst>
                  <a:innerShdw blurRad="69850" dist="43180" dir="5400000">
                    <a:srgbClr val="000000">
                      <a:alpha val="65000"/>
                    </a:srgbClr>
                  </a:innerShdw>
                </a:effectLst>
                <a:uLnTx/>
                <a:uFillTx/>
                <a:latin typeface="+mn-lt"/>
                <a:ea typeface="ＭＳ Ｐゴシック"/>
              </a:rPr>
              <a:t>GREAT</a:t>
            </a:r>
            <a:endParaRPr kumimoji="0" lang="en-NZ" sz="4000" b="1" i="0" u="none" strike="noStrike" kern="0" cap="none" spc="0" normalizeH="0" baseline="0" noProof="0" dirty="0">
              <a:ln w="1905"/>
              <a:solidFill>
                <a:srgbClr val="C00000"/>
              </a:solidFill>
              <a:effectLst>
                <a:innerShdw blurRad="69850" dist="43180" dir="5400000">
                  <a:srgbClr val="000000">
                    <a:alpha val="65000"/>
                  </a:srgbClr>
                </a:innerShdw>
              </a:effectLst>
              <a:uLnTx/>
              <a:uFillTx/>
              <a:latin typeface="+mn-lt"/>
              <a:ea typeface="ＭＳ Ｐゴシック"/>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9474" y="2285429"/>
            <a:ext cx="4478462" cy="2954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8988" y="2048945"/>
            <a:ext cx="4298946" cy="41486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3064" y="1492555"/>
            <a:ext cx="8681597" cy="556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02486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Good to Great Principles</a:t>
            </a:r>
            <a:endParaRPr lang="en-NZ" dirty="0"/>
          </a:p>
        </p:txBody>
      </p:sp>
      <p:sp>
        <p:nvSpPr>
          <p:cNvPr id="4" name="Title 1"/>
          <p:cNvSpPr txBox="1">
            <a:spLocks/>
          </p:cNvSpPr>
          <p:nvPr/>
        </p:nvSpPr>
        <p:spPr bwMode="auto">
          <a:xfrm>
            <a:off x="552455" y="583859"/>
            <a:ext cx="7667999" cy="1091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4" tIns="45712" rIns="91424" bIns="45712" numCol="1" anchor="ctr" anchorCtr="0" compatLnSpc="1">
            <a:prstTxWarp prst="textNoShape">
              <a:avLst/>
            </a:prstTxWarp>
          </a:bodyPr>
          <a:lstStyle>
            <a:lvl1pPr algn="l" rtl="0" eaLnBrk="0" fontAlgn="base" hangingPunct="0">
              <a:spcBef>
                <a:spcPct val="0"/>
              </a:spcBef>
              <a:spcAft>
                <a:spcPct val="0"/>
              </a:spcAft>
              <a:defRPr sz="3800">
                <a:solidFill>
                  <a:srgbClr val="1B3A70"/>
                </a:solidFill>
                <a:latin typeface="+mj-lt"/>
                <a:ea typeface="+mj-ea"/>
                <a:cs typeface="ＭＳ Ｐゴシック"/>
              </a:defRPr>
            </a:lvl1pPr>
            <a:lvl2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2pPr>
            <a:lvl3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3pPr>
            <a:lvl4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4pPr>
            <a:lvl5pPr algn="l" rtl="0" eaLnBrk="0" fontAlgn="base" hangingPunct="0">
              <a:spcBef>
                <a:spcPct val="0"/>
              </a:spcBef>
              <a:spcAft>
                <a:spcPct val="0"/>
              </a:spcAft>
              <a:defRPr sz="3800">
                <a:solidFill>
                  <a:srgbClr val="1B3A70"/>
                </a:solidFill>
                <a:latin typeface="Arial" charset="0"/>
                <a:ea typeface="ＭＳ Ｐゴシック" pitchFamily="8" charset="-128"/>
                <a:cs typeface="ＭＳ Ｐゴシック"/>
              </a:defRPr>
            </a:lvl5pPr>
            <a:lvl6pPr marL="457119" algn="l" rtl="0" eaLnBrk="1" fontAlgn="base" hangingPunct="1">
              <a:spcBef>
                <a:spcPct val="0"/>
              </a:spcBef>
              <a:spcAft>
                <a:spcPct val="0"/>
              </a:spcAft>
              <a:defRPr sz="3800">
                <a:solidFill>
                  <a:srgbClr val="1B3A70"/>
                </a:solidFill>
                <a:latin typeface="Arial" charset="0"/>
                <a:ea typeface="ＭＳ Ｐゴシック" pitchFamily="8" charset="-128"/>
              </a:defRPr>
            </a:lvl6pPr>
            <a:lvl7pPr marL="914239" algn="l" rtl="0" eaLnBrk="1" fontAlgn="base" hangingPunct="1">
              <a:spcBef>
                <a:spcPct val="0"/>
              </a:spcBef>
              <a:spcAft>
                <a:spcPct val="0"/>
              </a:spcAft>
              <a:defRPr sz="3800">
                <a:solidFill>
                  <a:srgbClr val="1B3A70"/>
                </a:solidFill>
                <a:latin typeface="Arial" charset="0"/>
                <a:ea typeface="ＭＳ Ｐゴシック" pitchFamily="8" charset="-128"/>
              </a:defRPr>
            </a:lvl7pPr>
            <a:lvl8pPr marL="1371358" algn="l" rtl="0" eaLnBrk="1" fontAlgn="base" hangingPunct="1">
              <a:spcBef>
                <a:spcPct val="0"/>
              </a:spcBef>
              <a:spcAft>
                <a:spcPct val="0"/>
              </a:spcAft>
              <a:defRPr sz="3800">
                <a:solidFill>
                  <a:srgbClr val="1B3A70"/>
                </a:solidFill>
                <a:latin typeface="Arial" charset="0"/>
                <a:ea typeface="ＭＳ Ｐゴシック" pitchFamily="8" charset="-128"/>
              </a:defRPr>
            </a:lvl8pPr>
            <a:lvl9pPr marL="1828477" algn="l" rtl="0" eaLnBrk="1" fontAlgn="base" hangingPunct="1">
              <a:spcBef>
                <a:spcPct val="0"/>
              </a:spcBef>
              <a:spcAft>
                <a:spcPct val="0"/>
              </a:spcAft>
              <a:defRPr sz="3800">
                <a:solidFill>
                  <a:srgbClr val="1B3A70"/>
                </a:solidFill>
                <a:latin typeface="Arial" charset="0"/>
                <a:ea typeface="ＭＳ Ｐゴシック" pitchFamily="8"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NZ" sz="3800" b="1" i="0" u="none" strike="noStrike" kern="0" cap="none" spc="0" normalizeH="0" baseline="0" noProof="0"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uLnTx/>
                <a:uFillTx/>
                <a:latin typeface="+mn-lt"/>
                <a:ea typeface="ＭＳ Ｐゴシック"/>
                <a:cs typeface="Arial" panose="020B0604020202020204" pitchFamily="34" charset="0"/>
              </a:rPr>
              <a:t>Good to </a:t>
            </a:r>
            <a:r>
              <a:rPr kumimoji="0" lang="en-NZ" sz="3800" b="1" i="0" u="none" strike="noStrike" kern="0" cap="none" spc="0" normalizeH="0" baseline="0" noProof="0" dirty="0" smtClean="0">
                <a:ln w="1905"/>
                <a:solidFill>
                  <a:srgbClr val="C00000"/>
                </a:solidFill>
                <a:effectLst>
                  <a:innerShdw blurRad="69850" dist="43180" dir="5400000">
                    <a:srgbClr val="000000">
                      <a:alpha val="65000"/>
                    </a:srgbClr>
                  </a:innerShdw>
                </a:effectLst>
                <a:uLnTx/>
                <a:uFillTx/>
                <a:latin typeface="+mn-lt"/>
                <a:ea typeface="ＭＳ Ｐゴシック"/>
                <a:cs typeface="Arial" panose="020B0604020202020204" pitchFamily="34" charset="0"/>
              </a:rPr>
              <a:t>GREAT </a:t>
            </a:r>
            <a:r>
              <a:rPr kumimoji="0" lang="en-NZ" sz="3800" b="1" i="0" u="none" strike="noStrike" kern="0" cap="none" spc="0" normalizeH="0" baseline="0" noProof="0" dirty="0" smtClean="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uLnTx/>
                <a:uFillTx/>
                <a:latin typeface="+mn-lt"/>
                <a:ea typeface="ＭＳ Ｐゴシック"/>
                <a:cs typeface="Arial" panose="020B0604020202020204" pitchFamily="34" charset="0"/>
              </a:rPr>
              <a:t>Principles</a:t>
            </a:r>
            <a:endParaRPr kumimoji="0" lang="en-NZ" sz="3800" b="1" i="0" u="none" strike="noStrike" kern="0" cap="none" spc="0" normalizeH="0" baseline="0" noProof="0" dirty="0">
              <a:ln w="1905"/>
              <a:gradFill>
                <a:gsLst>
                  <a:gs pos="0">
                    <a:srgbClr val="2D2D8A">
                      <a:shade val="20000"/>
                      <a:satMod val="200000"/>
                    </a:srgbClr>
                  </a:gs>
                  <a:gs pos="78000">
                    <a:srgbClr val="2D2D8A">
                      <a:tint val="90000"/>
                      <a:shade val="89000"/>
                      <a:satMod val="220000"/>
                    </a:srgbClr>
                  </a:gs>
                  <a:gs pos="100000">
                    <a:srgbClr val="2D2D8A">
                      <a:tint val="12000"/>
                      <a:satMod val="255000"/>
                    </a:srgbClr>
                  </a:gs>
                </a:gsLst>
                <a:lin ang="5400000"/>
              </a:gradFill>
              <a:effectLst>
                <a:innerShdw blurRad="69850" dist="43180" dir="5400000">
                  <a:srgbClr val="000000">
                    <a:alpha val="65000"/>
                  </a:srgbClr>
                </a:innerShdw>
              </a:effectLst>
              <a:uLnTx/>
              <a:uFillTx/>
              <a:latin typeface="+mn-lt"/>
              <a:ea typeface="ＭＳ Ｐゴシック"/>
              <a:cs typeface="Arial" panose="020B0604020202020204" pitchFamily="34"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230" y="1675067"/>
            <a:ext cx="4655951" cy="3836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9181" y="1675067"/>
            <a:ext cx="3242429" cy="2869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3362" y="2848863"/>
            <a:ext cx="7079138" cy="3492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89020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First WHO then What</a:t>
            </a:r>
            <a:endParaRPr lang="en-NZ"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38" y="654518"/>
            <a:ext cx="8663745" cy="1504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0178" y="1809096"/>
            <a:ext cx="7688263"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1400" y="2394416"/>
            <a:ext cx="4248392" cy="3841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4706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mi-NZ" sz="2500" dirty="0">
                <a:solidFill>
                  <a:prstClr val="white"/>
                </a:solidFill>
              </a:rPr>
              <a:t>Confront the Brutal Facts ... </a:t>
            </a:r>
            <a:r>
              <a:rPr lang="mi-NZ" sz="2500" dirty="0" smtClean="0">
                <a:solidFill>
                  <a:prstClr val="white"/>
                </a:solidFill>
              </a:rPr>
              <a:t/>
            </a:r>
            <a:br>
              <a:rPr lang="mi-NZ" sz="2500" dirty="0" smtClean="0">
                <a:solidFill>
                  <a:prstClr val="white"/>
                </a:solidFill>
              </a:rPr>
            </a:br>
            <a:r>
              <a:rPr lang="mi-NZ" sz="2500" dirty="0" smtClean="0">
                <a:solidFill>
                  <a:prstClr val="white"/>
                </a:solidFill>
              </a:rPr>
              <a:t>But </a:t>
            </a:r>
            <a:r>
              <a:rPr lang="mi-NZ" sz="2500" dirty="0">
                <a:solidFill>
                  <a:prstClr val="white"/>
                </a:solidFill>
              </a:rPr>
              <a:t>K</a:t>
            </a:r>
            <a:r>
              <a:rPr lang="mi-NZ" sz="2500" dirty="0" smtClean="0">
                <a:solidFill>
                  <a:prstClr val="white"/>
                </a:solidFill>
              </a:rPr>
              <a:t>eep </a:t>
            </a:r>
            <a:r>
              <a:rPr lang="mi-NZ" sz="2500" dirty="0">
                <a:solidFill>
                  <a:prstClr val="white"/>
                </a:solidFill>
              </a:rPr>
              <a:t>T</a:t>
            </a:r>
            <a:r>
              <a:rPr lang="mi-NZ" sz="2500" dirty="0" smtClean="0">
                <a:solidFill>
                  <a:prstClr val="white"/>
                </a:solidFill>
              </a:rPr>
              <a:t>he </a:t>
            </a:r>
            <a:r>
              <a:rPr lang="mi-NZ" sz="2500" dirty="0">
                <a:solidFill>
                  <a:prstClr val="white"/>
                </a:solidFill>
              </a:rPr>
              <a:t>F</a:t>
            </a:r>
            <a:r>
              <a:rPr lang="mi-NZ" sz="2500" dirty="0" smtClean="0">
                <a:solidFill>
                  <a:prstClr val="white"/>
                </a:solidFill>
              </a:rPr>
              <a:t>aith</a:t>
            </a:r>
            <a:endParaRPr lang="en-NZ"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338" y="939800"/>
            <a:ext cx="8821737" cy="346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598" y="4713288"/>
            <a:ext cx="7669213" cy="163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04517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Inequities – A Wicked Problem</a:t>
            </a:r>
            <a:endParaRPr lang="en-NZ" dirty="0"/>
          </a:p>
        </p:txBody>
      </p:sp>
      <p:sp>
        <p:nvSpPr>
          <p:cNvPr id="5" name="Text Box 6"/>
          <p:cNvSpPr txBox="1">
            <a:spLocks noChangeArrowheads="1"/>
          </p:cNvSpPr>
          <p:nvPr/>
        </p:nvSpPr>
        <p:spPr bwMode="auto">
          <a:xfrm>
            <a:off x="34925" y="805032"/>
            <a:ext cx="910907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solidFill>
                  <a:srgbClr val="003399"/>
                </a:solidFill>
                <a:latin typeface="Calibri" panose="020F0502020204030204" pitchFamily="34" charset="0"/>
                <a:ea typeface="+mn-ea"/>
              </a:rPr>
              <a:t>National Performance Dashboard @ March 2017 - Non-Maori</a:t>
            </a:r>
            <a:endParaRPr lang="en-AU" altLang="en-US" sz="2400" b="1" dirty="0" smtClean="0">
              <a:solidFill>
                <a:srgbClr val="003399"/>
              </a:solidFill>
              <a:latin typeface="Calibri" panose="020F0502020204030204" pitchFamily="34" charset="0"/>
              <a:ea typeface="+mn-ea"/>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t="2524" r="3429" b="47014"/>
          <a:stretch>
            <a:fillRect/>
          </a:stretch>
        </p:blipFill>
        <p:spPr bwMode="auto">
          <a:xfrm>
            <a:off x="304800" y="1289378"/>
            <a:ext cx="8453912" cy="4904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1819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mi-NZ" sz="2500" dirty="0" smtClean="0"/>
              <a:t>All DHB are doing great in their performance of Non-Māori Health</a:t>
            </a:r>
            <a:endParaRPr lang="en-NZ" sz="2500"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 y="1866900"/>
            <a:ext cx="914400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81380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sz="3200" dirty="0">
                <a:solidFill>
                  <a:prstClr val="white"/>
                </a:solidFill>
              </a:rPr>
              <a:t>Technology as an Accelerator</a:t>
            </a:r>
            <a:endParaRPr lang="en-NZ"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912" y="728009"/>
            <a:ext cx="7705725"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29" y="1343170"/>
            <a:ext cx="7705725" cy="1011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5431" y="2354407"/>
            <a:ext cx="5395913" cy="38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62507" y="5048106"/>
            <a:ext cx="1292225" cy="144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02134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mi-NZ" dirty="0" smtClean="0"/>
              <a:t>Where will we get the greatest impact?</a:t>
            </a:r>
            <a:endParaRPr lang="en-NZ" dirty="0"/>
          </a:p>
        </p:txBody>
      </p:sp>
      <p:pic>
        <p:nvPicPr>
          <p:cNvPr id="1026" name="Picture 2" descr="C:\TEMP\Temporary Internet Files trissolo\Content.Outlook\6CHLEEFC\New Picture (30).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200" y="939801"/>
            <a:ext cx="8679900" cy="5168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1529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System that Learns &amp; Innovates</a:t>
            </a:r>
            <a:endParaRPr lang="en-NZ"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l="6952" t="16275" r="9230" b="16064"/>
          <a:stretch>
            <a:fillRect/>
          </a:stretch>
        </p:blipFill>
        <p:spPr bwMode="auto">
          <a:xfrm>
            <a:off x="539496" y="844233"/>
            <a:ext cx="7823772" cy="5284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5684520" y="5829038"/>
            <a:ext cx="3337560" cy="369332"/>
          </a:xfrm>
          <a:prstGeom prst="rect">
            <a:avLst/>
          </a:prstGeom>
          <a:noFill/>
        </p:spPr>
        <p:txBody>
          <a:bodyPr wrap="square" rtlCol="0">
            <a:spAutoFit/>
          </a:bodyPr>
          <a:lstStyle/>
          <a:p>
            <a:r>
              <a:rPr lang="en-NZ" sz="1800" b="1" dirty="0" smtClean="0"/>
              <a:t>Productivity Commission</a:t>
            </a:r>
            <a:endParaRPr lang="en-NZ" sz="1800" b="1" dirty="0"/>
          </a:p>
        </p:txBody>
      </p:sp>
    </p:spTree>
    <p:extLst>
      <p:ext uri="{BB962C8B-B14F-4D97-AF65-F5344CB8AC3E}">
        <p14:creationId xmlns:p14="http://schemas.microsoft.com/office/powerpoint/2010/main" val="29355084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He Ritenga Cultural Audit Tool</a:t>
            </a:r>
            <a:endParaRPr lang="en-NZ" dirty="0"/>
          </a:p>
        </p:txBody>
      </p:sp>
      <p:sp>
        <p:nvSpPr>
          <p:cNvPr id="12" name="Title 1"/>
          <p:cNvSpPr txBox="1">
            <a:spLocks/>
          </p:cNvSpPr>
          <p:nvPr/>
        </p:nvSpPr>
        <p:spPr bwMode="auto">
          <a:xfrm>
            <a:off x="593376" y="969404"/>
            <a:ext cx="8073437" cy="74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600" b="1">
                <a:solidFill>
                  <a:schemeClr val="bg1"/>
                </a:solidFill>
                <a:latin typeface="+mj-lt"/>
                <a:ea typeface="+mj-ea"/>
                <a:cs typeface="+mj-cs"/>
              </a:defRPr>
            </a:lvl1pPr>
            <a:lvl2pPr algn="l" rtl="0" eaLnBrk="0" fontAlgn="base" hangingPunct="0">
              <a:spcBef>
                <a:spcPct val="0"/>
              </a:spcBef>
              <a:spcAft>
                <a:spcPct val="0"/>
              </a:spcAft>
              <a:defRPr sz="2600" b="1">
                <a:solidFill>
                  <a:schemeClr val="bg1"/>
                </a:solidFill>
                <a:latin typeface="Arial" charset="0"/>
                <a:ea typeface="ＭＳ Ｐゴシック" pitchFamily="4" charset="-128"/>
              </a:defRPr>
            </a:lvl2pPr>
            <a:lvl3pPr algn="l" rtl="0" eaLnBrk="0" fontAlgn="base" hangingPunct="0">
              <a:spcBef>
                <a:spcPct val="0"/>
              </a:spcBef>
              <a:spcAft>
                <a:spcPct val="0"/>
              </a:spcAft>
              <a:defRPr sz="2600" b="1">
                <a:solidFill>
                  <a:schemeClr val="bg1"/>
                </a:solidFill>
                <a:latin typeface="Arial" charset="0"/>
                <a:ea typeface="ＭＳ Ｐゴシック" pitchFamily="4" charset="-128"/>
              </a:defRPr>
            </a:lvl3pPr>
            <a:lvl4pPr algn="l" rtl="0" eaLnBrk="0" fontAlgn="base" hangingPunct="0">
              <a:spcBef>
                <a:spcPct val="0"/>
              </a:spcBef>
              <a:spcAft>
                <a:spcPct val="0"/>
              </a:spcAft>
              <a:defRPr sz="2600" b="1">
                <a:solidFill>
                  <a:schemeClr val="bg1"/>
                </a:solidFill>
                <a:latin typeface="Arial" charset="0"/>
                <a:ea typeface="ＭＳ Ｐゴシック" pitchFamily="4" charset="-128"/>
              </a:defRPr>
            </a:lvl4pPr>
            <a:lvl5pPr algn="l" rtl="0" eaLnBrk="0" fontAlgn="base" hangingPunct="0">
              <a:spcBef>
                <a:spcPct val="0"/>
              </a:spcBef>
              <a:spcAft>
                <a:spcPct val="0"/>
              </a:spcAft>
              <a:defRPr sz="2600" b="1">
                <a:solidFill>
                  <a:schemeClr val="bg1"/>
                </a:solidFill>
                <a:latin typeface="Arial" charset="0"/>
                <a:ea typeface="ＭＳ Ｐゴシック" pitchFamily="4" charset="-128"/>
              </a:defRPr>
            </a:lvl5pPr>
            <a:lvl6pPr marL="457200" algn="l" rtl="0" fontAlgn="base">
              <a:spcBef>
                <a:spcPct val="0"/>
              </a:spcBef>
              <a:spcAft>
                <a:spcPct val="0"/>
              </a:spcAft>
              <a:defRPr sz="2600" b="1">
                <a:solidFill>
                  <a:schemeClr val="bg1"/>
                </a:solidFill>
                <a:latin typeface="Arial" charset="0"/>
                <a:ea typeface="ＭＳ Ｐゴシック" pitchFamily="4" charset="-128"/>
              </a:defRPr>
            </a:lvl6pPr>
            <a:lvl7pPr marL="914400" algn="l" rtl="0" fontAlgn="base">
              <a:spcBef>
                <a:spcPct val="0"/>
              </a:spcBef>
              <a:spcAft>
                <a:spcPct val="0"/>
              </a:spcAft>
              <a:defRPr sz="2600" b="1">
                <a:solidFill>
                  <a:schemeClr val="bg1"/>
                </a:solidFill>
                <a:latin typeface="Arial" charset="0"/>
                <a:ea typeface="ＭＳ Ｐゴシック" pitchFamily="4" charset="-128"/>
              </a:defRPr>
            </a:lvl7pPr>
            <a:lvl8pPr marL="1371600" algn="l" rtl="0" fontAlgn="base">
              <a:spcBef>
                <a:spcPct val="0"/>
              </a:spcBef>
              <a:spcAft>
                <a:spcPct val="0"/>
              </a:spcAft>
              <a:defRPr sz="2600" b="1">
                <a:solidFill>
                  <a:schemeClr val="bg1"/>
                </a:solidFill>
                <a:latin typeface="Arial" charset="0"/>
                <a:ea typeface="ＭＳ Ｐゴシック" pitchFamily="4" charset="-128"/>
              </a:defRPr>
            </a:lvl8pPr>
            <a:lvl9pPr marL="1828800" algn="l" rtl="0" fontAlgn="base">
              <a:spcBef>
                <a:spcPct val="0"/>
              </a:spcBef>
              <a:spcAft>
                <a:spcPct val="0"/>
              </a:spcAft>
              <a:defRPr sz="2600" b="1">
                <a:solidFill>
                  <a:schemeClr val="bg1"/>
                </a:solidFill>
                <a:latin typeface="Arial" charset="0"/>
                <a:ea typeface="ＭＳ Ｐゴシック" pitchFamily="4" charset="-128"/>
              </a:defRPr>
            </a:lvl9pPr>
          </a:lstStyle>
          <a:p>
            <a:pPr algn="ctr">
              <a:lnSpc>
                <a:spcPct val="150000"/>
              </a:lnSpc>
              <a:defRPr/>
            </a:pPr>
            <a:r>
              <a:rPr lang="en-NZ" kern="1200" dirty="0" smtClean="0">
                <a:ln w="1905"/>
                <a:solidFill>
                  <a:srgbClr val="C00000"/>
                </a:solidFill>
                <a:effectLst>
                  <a:innerShdw blurRad="69850" dist="43180" dir="5400000">
                    <a:srgbClr val="000000">
                      <a:alpha val="65000"/>
                    </a:srgbClr>
                  </a:innerShdw>
                </a:effectLst>
                <a:latin typeface="Calibri" panose="020F0502020204030204" pitchFamily="34" charset="0"/>
                <a:ea typeface="+mn-ea"/>
                <a:cs typeface="+mn-cs"/>
              </a:rPr>
              <a:t>Measuring Mainstream Responsiveness</a:t>
            </a:r>
            <a:endParaRPr lang="en-NZ" kern="1200" dirty="0">
              <a:ln w="1905"/>
              <a:solidFill>
                <a:srgbClr val="C00000"/>
              </a:solidFill>
              <a:effectLst>
                <a:innerShdw blurRad="69850" dist="43180" dir="5400000">
                  <a:srgbClr val="000000">
                    <a:alpha val="65000"/>
                  </a:srgbClr>
                </a:innerShdw>
              </a:effectLst>
              <a:latin typeface="Calibri" panose="020F0502020204030204" pitchFamily="34" charset="0"/>
              <a:ea typeface="+mn-ea"/>
              <a:cs typeface="+mn-cs"/>
            </a:endParaRPr>
          </a:p>
        </p:txBody>
      </p:sp>
      <p:grpSp>
        <p:nvGrpSpPr>
          <p:cNvPr id="13" name="Group 7"/>
          <p:cNvGrpSpPr>
            <a:grpSpLocks/>
          </p:cNvGrpSpPr>
          <p:nvPr/>
        </p:nvGrpSpPr>
        <p:grpSpPr bwMode="auto">
          <a:xfrm>
            <a:off x="750017" y="1808274"/>
            <a:ext cx="7551294" cy="4248150"/>
            <a:chOff x="2319083" y="3557097"/>
            <a:chExt cx="3811580" cy="1824838"/>
          </a:xfrm>
        </p:grpSpPr>
        <p:pic>
          <p:nvPicPr>
            <p:cNvPr id="14" name="Picture 3"/>
            <p:cNvPicPr>
              <a:picLocks noChangeAspect="1" noChangeArrowheads="1"/>
            </p:cNvPicPr>
            <p:nvPr/>
          </p:nvPicPr>
          <p:blipFill>
            <a:blip r:embed="rId3" cstate="print">
              <a:lum contrast="40000"/>
              <a:extLst>
                <a:ext uri="{28A0092B-C50C-407E-A947-70E740481C1C}">
                  <a14:useLocalDpi xmlns:a14="http://schemas.microsoft.com/office/drawing/2010/main" val="0"/>
                </a:ext>
              </a:extLst>
            </a:blip>
            <a:srcRect/>
            <a:stretch>
              <a:fillRect/>
            </a:stretch>
          </p:blipFill>
          <p:spPr bwMode="auto">
            <a:xfrm rot="20496358">
              <a:off x="2319083" y="3910718"/>
              <a:ext cx="1814044"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4"/>
            <p:cNvPicPr>
              <a:picLocks noChangeAspect="1" noChangeArrowheads="1"/>
            </p:cNvPicPr>
            <p:nvPr/>
          </p:nvPicPr>
          <p:blipFill>
            <a:blip r:embed="rId4">
              <a:lum contrast="40000"/>
              <a:extLst>
                <a:ext uri="{28A0092B-C50C-407E-A947-70E740481C1C}">
                  <a14:useLocalDpi xmlns:a14="http://schemas.microsoft.com/office/drawing/2010/main" val="0"/>
                </a:ext>
              </a:extLst>
            </a:blip>
            <a:srcRect/>
            <a:stretch>
              <a:fillRect/>
            </a:stretch>
          </p:blipFill>
          <p:spPr bwMode="auto">
            <a:xfrm rot="792494">
              <a:off x="5001055" y="3896357"/>
              <a:ext cx="1129608" cy="14855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5" cstate="print">
              <a:lum bright="-20000" contrast="40000"/>
              <a:extLst>
                <a:ext uri="{28A0092B-C50C-407E-A947-70E740481C1C}">
                  <a14:useLocalDpi xmlns:a14="http://schemas.microsoft.com/office/drawing/2010/main" val="0"/>
                </a:ext>
              </a:extLst>
            </a:blip>
            <a:srcRect/>
            <a:stretch>
              <a:fillRect/>
            </a:stretch>
          </p:blipFill>
          <p:spPr bwMode="auto">
            <a:xfrm>
              <a:off x="3976089" y="3557097"/>
              <a:ext cx="1084657" cy="1432196"/>
            </a:xfrm>
            <a:prstGeom prst="rect">
              <a:avLst/>
            </a:prstGeom>
            <a:noFill/>
            <a:ln>
              <a:noFill/>
            </a:ln>
            <a:effectLst>
              <a:glow rad="127000">
                <a:srgbClr val="DBEBFD"/>
              </a:glow>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Inequity – A Wicked Problem</a:t>
            </a:r>
            <a:endParaRPr lang="en-NZ" dirty="0"/>
          </a:p>
        </p:txBody>
      </p:sp>
      <p:pic>
        <p:nvPicPr>
          <p:cNvPr id="4" name="Content Placeholder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 y="853168"/>
            <a:ext cx="8554476" cy="5360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5739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NZ" dirty="0"/>
          </a:p>
        </p:txBody>
      </p:sp>
      <p:sp>
        <p:nvSpPr>
          <p:cNvPr id="4" name="Rectangle 3"/>
          <p:cNvSpPr/>
          <p:nvPr/>
        </p:nvSpPr>
        <p:spPr>
          <a:xfrm>
            <a:off x="147918" y="2014527"/>
            <a:ext cx="8458200" cy="2031325"/>
          </a:xfrm>
          <a:prstGeom prst="rect">
            <a:avLst/>
          </a:prstGeom>
        </p:spPr>
        <p:txBody>
          <a:bodyPr wrap="square">
            <a:spAutoFit/>
          </a:bodyPr>
          <a:lstStyle/>
          <a:p>
            <a:pPr lvl="0" algn="ctr">
              <a:lnSpc>
                <a:spcPct val="150000"/>
              </a:lnSpc>
              <a:spcAft>
                <a:spcPts val="0"/>
              </a:spcAft>
            </a:pPr>
            <a:r>
              <a:rPr lang="en-NZ" sz="2800" dirty="0" smtClean="0">
                <a:solidFill>
                  <a:srgbClr val="003399"/>
                </a:solidFill>
                <a:latin typeface="+mn-lt"/>
                <a:ea typeface="Calibri"/>
                <a:cs typeface="Times New Roman"/>
              </a:rPr>
              <a:t>Choose a Māori Health Plan indicator </a:t>
            </a:r>
            <a:r>
              <a:rPr lang="en-NZ" sz="2800" dirty="0">
                <a:solidFill>
                  <a:srgbClr val="003399"/>
                </a:solidFill>
                <a:latin typeface="+mn-lt"/>
                <a:ea typeface="Calibri"/>
                <a:cs typeface="Times New Roman"/>
              </a:rPr>
              <a:t>using </a:t>
            </a:r>
            <a:r>
              <a:rPr lang="en-NZ" sz="2800" dirty="0" smtClean="0">
                <a:solidFill>
                  <a:srgbClr val="003399"/>
                </a:solidFill>
                <a:latin typeface="+mn-lt"/>
                <a:ea typeface="Calibri"/>
                <a:cs typeface="Times New Roman"/>
              </a:rPr>
              <a:t>Trendly</a:t>
            </a:r>
          </a:p>
          <a:p>
            <a:pPr lvl="0" algn="ctr">
              <a:lnSpc>
                <a:spcPct val="150000"/>
              </a:lnSpc>
              <a:spcAft>
                <a:spcPts val="0"/>
              </a:spcAft>
            </a:pPr>
            <a:r>
              <a:rPr lang="en-NZ" sz="2800" dirty="0" smtClean="0">
                <a:solidFill>
                  <a:srgbClr val="003399"/>
                </a:solidFill>
                <a:latin typeface="+mn-lt"/>
                <a:ea typeface="Calibri"/>
                <a:cs typeface="Times New Roman"/>
              </a:rPr>
              <a:t>and </a:t>
            </a:r>
            <a:r>
              <a:rPr lang="en-NZ" sz="2800" dirty="0">
                <a:solidFill>
                  <a:srgbClr val="003399"/>
                </a:solidFill>
                <a:latin typeface="+mn-lt"/>
                <a:ea typeface="Calibri"/>
                <a:cs typeface="Times New Roman"/>
              </a:rPr>
              <a:t>feedback </a:t>
            </a:r>
            <a:r>
              <a:rPr lang="en-NZ" sz="2800" dirty="0" smtClean="0">
                <a:solidFill>
                  <a:srgbClr val="003399"/>
                </a:solidFill>
                <a:latin typeface="+mn-lt"/>
                <a:ea typeface="Calibri"/>
                <a:cs typeface="Times New Roman"/>
              </a:rPr>
              <a:t>your </a:t>
            </a:r>
            <a:r>
              <a:rPr lang="en-NZ" sz="2800" dirty="0">
                <a:solidFill>
                  <a:srgbClr val="003399"/>
                </a:solidFill>
                <a:latin typeface="+mn-lt"/>
                <a:ea typeface="Calibri"/>
                <a:cs typeface="Times New Roman"/>
              </a:rPr>
              <a:t>analysis of it and </a:t>
            </a:r>
            <a:r>
              <a:rPr lang="en-NZ" sz="2800" dirty="0" smtClean="0">
                <a:solidFill>
                  <a:srgbClr val="003399"/>
                </a:solidFill>
                <a:latin typeface="+mn-lt"/>
                <a:ea typeface="Calibri"/>
                <a:cs typeface="Times New Roman"/>
              </a:rPr>
              <a:t>decision </a:t>
            </a:r>
            <a:r>
              <a:rPr lang="en-NZ" sz="2800" dirty="0" smtClean="0">
                <a:solidFill>
                  <a:srgbClr val="003399"/>
                </a:solidFill>
                <a:latin typeface="+mn-lt"/>
                <a:ea typeface="Calibri"/>
                <a:cs typeface="Times New Roman"/>
              </a:rPr>
              <a:t>on </a:t>
            </a:r>
            <a:r>
              <a:rPr lang="en-NZ" sz="2800" dirty="0" smtClean="0">
                <a:solidFill>
                  <a:srgbClr val="003399"/>
                </a:solidFill>
                <a:latin typeface="+mn-lt"/>
                <a:ea typeface="Calibri"/>
                <a:cs typeface="Times New Roman"/>
              </a:rPr>
              <a:t>‘what </a:t>
            </a:r>
            <a:r>
              <a:rPr lang="en-NZ" sz="2800" dirty="0">
                <a:solidFill>
                  <a:srgbClr val="003399"/>
                </a:solidFill>
                <a:latin typeface="+mn-lt"/>
                <a:ea typeface="Calibri"/>
                <a:cs typeface="Times New Roman"/>
              </a:rPr>
              <a:t>next</a:t>
            </a:r>
            <a:r>
              <a:rPr lang="en-NZ" sz="2800" dirty="0" smtClean="0">
                <a:solidFill>
                  <a:srgbClr val="003399"/>
                </a:solidFill>
                <a:latin typeface="+mn-lt"/>
                <a:ea typeface="Calibri"/>
                <a:cs typeface="Times New Roman"/>
              </a:rPr>
              <a:t>’? </a:t>
            </a:r>
            <a:endParaRPr lang="en-NZ" sz="2800" dirty="0">
              <a:solidFill>
                <a:srgbClr val="003399"/>
              </a:solidFill>
              <a:effectLst/>
              <a:latin typeface="+mn-lt"/>
              <a:ea typeface="Calibri"/>
              <a:cs typeface="Times New Roman"/>
            </a:endParaRPr>
          </a:p>
        </p:txBody>
      </p:sp>
    </p:spTree>
    <p:extLst>
      <p:ext uri="{BB962C8B-B14F-4D97-AF65-F5344CB8AC3E}">
        <p14:creationId xmlns:p14="http://schemas.microsoft.com/office/powerpoint/2010/main" val="810629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Inequities – A Wicked Problem</a:t>
            </a:r>
            <a:endParaRPr lang="en-NZ" dirty="0"/>
          </a:p>
        </p:txBody>
      </p:sp>
      <p:pic>
        <p:nvPicPr>
          <p:cNvPr id="4" name="Picture 2"/>
          <p:cNvPicPr>
            <a:picLocks noChangeAspect="1"/>
          </p:cNvPicPr>
          <p:nvPr/>
        </p:nvPicPr>
        <p:blipFill>
          <a:blip r:embed="rId3">
            <a:extLst>
              <a:ext uri="{28A0092B-C50C-407E-A947-70E740481C1C}">
                <a14:useLocalDpi xmlns:a14="http://schemas.microsoft.com/office/drawing/2010/main" val="0"/>
              </a:ext>
            </a:extLst>
          </a:blip>
          <a:srcRect r="3445" b="46548"/>
          <a:stretch>
            <a:fillRect/>
          </a:stretch>
        </p:blipFill>
        <p:spPr bwMode="auto">
          <a:xfrm>
            <a:off x="244316" y="1213994"/>
            <a:ext cx="8725218" cy="498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6"/>
          <p:cNvSpPr txBox="1">
            <a:spLocks noChangeArrowheads="1"/>
          </p:cNvSpPr>
          <p:nvPr/>
        </p:nvSpPr>
        <p:spPr bwMode="auto">
          <a:xfrm>
            <a:off x="34925" y="827712"/>
            <a:ext cx="91440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en-US" altLang="en-US" sz="2400" b="1" dirty="0" smtClean="0">
                <a:solidFill>
                  <a:srgbClr val="003399"/>
                </a:solidFill>
                <a:latin typeface="Calibri" panose="020F0502020204030204" pitchFamily="34" charset="0"/>
                <a:ea typeface="+mn-ea"/>
              </a:rPr>
              <a:t>National Performance Dashboard @ March 2017 - Maori</a:t>
            </a:r>
            <a:endParaRPr lang="en-AU" altLang="en-US" sz="2400" b="1" dirty="0" smtClean="0">
              <a:solidFill>
                <a:srgbClr val="003399"/>
              </a:solidFill>
              <a:latin typeface="Calibri" panose="020F0502020204030204" pitchFamily="34" charset="0"/>
              <a:ea typeface="+mn-ea"/>
            </a:endParaRPr>
          </a:p>
        </p:txBody>
      </p:sp>
    </p:spTree>
    <p:extLst>
      <p:ext uri="{BB962C8B-B14F-4D97-AF65-F5344CB8AC3E}">
        <p14:creationId xmlns:p14="http://schemas.microsoft.com/office/powerpoint/2010/main" val="3850111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6"/>
          <p:cNvSpPr txBox="1">
            <a:spLocks noChangeArrowheads="1"/>
          </p:cNvSpPr>
          <p:nvPr/>
        </p:nvSpPr>
        <p:spPr bwMode="auto">
          <a:xfrm>
            <a:off x="142874" y="96838"/>
            <a:ext cx="90011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NZ" altLang="en-US" sz="2800" b="1" dirty="0" smtClean="0">
                <a:solidFill>
                  <a:schemeClr val="bg1"/>
                </a:solidFill>
                <a:ea typeface="+mn-ea"/>
              </a:rPr>
              <a:t> Pae Ora Framework</a:t>
            </a:r>
            <a:endParaRPr lang="en-NZ" altLang="en-US" sz="1600" b="1" dirty="0" smtClean="0">
              <a:solidFill>
                <a:schemeClr val="bg1"/>
              </a:solidFill>
              <a:ea typeface="+mn-ea"/>
            </a:endParaRPr>
          </a:p>
        </p:txBody>
      </p:sp>
      <p:pic>
        <p:nvPicPr>
          <p:cNvPr id="4"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438" y="759654"/>
            <a:ext cx="8766175" cy="558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2"/>
          <p:cNvSpPr txBox="1">
            <a:spLocks noChangeArrowheads="1"/>
          </p:cNvSpPr>
          <p:nvPr/>
        </p:nvSpPr>
        <p:spPr bwMode="auto">
          <a:xfrm>
            <a:off x="323850" y="1773238"/>
            <a:ext cx="1944688" cy="132343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SzPct val="80000"/>
              <a:buFont typeface="Arial" charset="0"/>
              <a:buAutoNum type="arabicPeriod"/>
            </a:pPr>
            <a:r>
              <a:rPr lang="en-US" altLang="en-US" sz="2000" baseline="30000" dirty="0">
                <a:latin typeface="Calibri" pitchFamily="34" charset="0"/>
              </a:rPr>
              <a:t>Treaty of Waitangi</a:t>
            </a:r>
          </a:p>
          <a:p>
            <a:pPr eaLnBrk="1" hangingPunct="1">
              <a:buSzPct val="80000"/>
              <a:buFont typeface="Arial" charset="0"/>
              <a:buAutoNum type="arabicPeriod"/>
            </a:pPr>
            <a:r>
              <a:rPr lang="en-US" altLang="en-US" sz="2000" baseline="30000" dirty="0">
                <a:latin typeface="Calibri" pitchFamily="34" charset="0"/>
              </a:rPr>
              <a:t>Whānau Ora philosophy</a:t>
            </a:r>
          </a:p>
          <a:p>
            <a:pPr eaLnBrk="1" hangingPunct="1">
              <a:buSzPct val="80000"/>
              <a:buFont typeface="Arial" charset="0"/>
              <a:buAutoNum type="arabicPeriod"/>
            </a:pPr>
            <a:r>
              <a:rPr lang="en-NZ" altLang="en-US" sz="2000" baseline="30000" dirty="0">
                <a:latin typeface="Calibri" pitchFamily="34" charset="0"/>
              </a:rPr>
              <a:t>Determinants of ethnic inequalities in health.</a:t>
            </a:r>
          </a:p>
        </p:txBody>
      </p:sp>
      <p:sp>
        <p:nvSpPr>
          <p:cNvPr id="6" name="TextBox 5"/>
          <p:cNvSpPr txBox="1">
            <a:spLocks noChangeArrowheads="1"/>
          </p:cNvSpPr>
          <p:nvPr/>
        </p:nvSpPr>
        <p:spPr bwMode="auto">
          <a:xfrm>
            <a:off x="2555875" y="1773238"/>
            <a:ext cx="1926478" cy="41960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SzPct val="80000"/>
              <a:buFont typeface="Arial" charset="0"/>
              <a:buAutoNum type="arabicPeriod"/>
            </a:pPr>
            <a:r>
              <a:rPr lang="en-NZ" altLang="en-US" sz="2000" baseline="30000" dirty="0">
                <a:latin typeface="Calibri" pitchFamily="34" charset="0"/>
              </a:rPr>
              <a:t>Whānau self-managing &amp; empowered leaders</a:t>
            </a:r>
          </a:p>
          <a:p>
            <a:pPr eaLnBrk="1" hangingPunct="1">
              <a:buSzPct val="80000"/>
              <a:buFont typeface="Arial" charset="0"/>
              <a:buAutoNum type="arabicPeriod"/>
            </a:pPr>
            <a:r>
              <a:rPr lang="en-NZ" altLang="en-US" sz="2000" baseline="30000" dirty="0">
                <a:latin typeface="Calibri" pitchFamily="34" charset="0"/>
              </a:rPr>
              <a:t>Living healthy lifestyles</a:t>
            </a:r>
          </a:p>
          <a:p>
            <a:pPr eaLnBrk="1" hangingPunct="1">
              <a:buSzPct val="80000"/>
              <a:buFont typeface="Arial" charset="0"/>
              <a:buAutoNum type="arabicPeriod"/>
            </a:pPr>
            <a:r>
              <a:rPr lang="en-NZ" altLang="en-US" sz="2000" baseline="30000" dirty="0">
                <a:latin typeface="Calibri" pitchFamily="34" charset="0"/>
              </a:rPr>
              <a:t>Participating fully in society</a:t>
            </a:r>
          </a:p>
          <a:p>
            <a:pPr eaLnBrk="1" hangingPunct="1">
              <a:buSzPct val="80000"/>
              <a:buFont typeface="Arial" charset="0"/>
              <a:buAutoNum type="arabicPeriod"/>
            </a:pPr>
            <a:r>
              <a:rPr lang="en-NZ" altLang="en-US" sz="2000" baseline="30000" dirty="0">
                <a:latin typeface="Calibri" pitchFamily="34" charset="0"/>
              </a:rPr>
              <a:t>Confidently participating in te </a:t>
            </a:r>
            <a:r>
              <a:rPr lang="en-NZ" altLang="en-US" sz="2000" baseline="30000" dirty="0" err="1">
                <a:latin typeface="Calibri" pitchFamily="34" charset="0"/>
              </a:rPr>
              <a:t>ao</a:t>
            </a:r>
            <a:r>
              <a:rPr lang="en-NZ" altLang="en-US" sz="2000" baseline="30000" dirty="0">
                <a:latin typeface="Calibri" pitchFamily="34" charset="0"/>
              </a:rPr>
              <a:t> Māori</a:t>
            </a:r>
          </a:p>
          <a:p>
            <a:pPr eaLnBrk="1" hangingPunct="1">
              <a:buSzPct val="80000"/>
              <a:buFont typeface="Arial" charset="0"/>
              <a:buAutoNum type="arabicPeriod"/>
            </a:pPr>
            <a:r>
              <a:rPr lang="en-NZ" altLang="en-US" sz="2000" baseline="30000" dirty="0">
                <a:latin typeface="Calibri" pitchFamily="34" charset="0"/>
              </a:rPr>
              <a:t>Economically secure and successfully involved in wealth creation</a:t>
            </a:r>
          </a:p>
          <a:p>
            <a:pPr eaLnBrk="1" hangingPunct="1">
              <a:buSzPct val="80000"/>
              <a:buFont typeface="Arial" charset="0"/>
              <a:buAutoNum type="arabicPeriod"/>
            </a:pPr>
            <a:r>
              <a:rPr lang="en-NZ" altLang="en-US" sz="2000" baseline="30000" dirty="0">
                <a:latin typeface="Calibri" pitchFamily="34" charset="0"/>
              </a:rPr>
              <a:t>Cohesive, resilient &amp; nurturing</a:t>
            </a:r>
          </a:p>
          <a:p>
            <a:pPr eaLnBrk="1" hangingPunct="1">
              <a:buSzPct val="80000"/>
              <a:buFont typeface="Arial" charset="0"/>
              <a:buAutoNum type="arabicPeriod"/>
            </a:pPr>
            <a:r>
              <a:rPr lang="en-NZ" altLang="en-US" sz="2000" baseline="30000" dirty="0">
                <a:latin typeface="Calibri" pitchFamily="34" charset="0"/>
              </a:rPr>
              <a:t>Responsible stewards of their living and natural environments.</a:t>
            </a:r>
          </a:p>
        </p:txBody>
      </p:sp>
      <p:sp>
        <p:nvSpPr>
          <p:cNvPr id="7" name="TextBox 6"/>
          <p:cNvSpPr txBox="1">
            <a:spLocks noChangeArrowheads="1"/>
          </p:cNvSpPr>
          <p:nvPr/>
        </p:nvSpPr>
        <p:spPr bwMode="auto">
          <a:xfrm>
            <a:off x="4643438" y="1778000"/>
            <a:ext cx="1944687" cy="111825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SzPct val="80000"/>
              <a:buFont typeface="Arial" charset="0"/>
              <a:buAutoNum type="arabicPeriod"/>
            </a:pPr>
            <a:r>
              <a:rPr lang="en-US" altLang="en-US" sz="2000" baseline="30000" dirty="0">
                <a:latin typeface="Calibri" pitchFamily="34" charset="0"/>
              </a:rPr>
              <a:t>He Korowai Oranga 2014 Refresh (HKO</a:t>
            </a:r>
            <a:r>
              <a:rPr lang="en-US" altLang="en-US" sz="2000" baseline="30000" dirty="0" smtClean="0">
                <a:latin typeface="Calibri" pitchFamily="34" charset="0"/>
              </a:rPr>
              <a:t>)</a:t>
            </a:r>
          </a:p>
          <a:p>
            <a:pPr eaLnBrk="1" hangingPunct="1">
              <a:buSzPct val="80000"/>
              <a:buFont typeface="Arial" charset="0"/>
              <a:buAutoNum type="arabicPeriod"/>
            </a:pPr>
            <a:endParaRPr lang="en-US" altLang="en-US" sz="2000" baseline="30000" dirty="0" smtClean="0">
              <a:latin typeface="Calibri" pitchFamily="34" charset="0"/>
            </a:endParaRPr>
          </a:p>
          <a:p>
            <a:pPr eaLnBrk="1" hangingPunct="1">
              <a:buSzPct val="80000"/>
              <a:buFont typeface="Arial" charset="0"/>
              <a:buAutoNum type="arabicPeriod"/>
            </a:pPr>
            <a:r>
              <a:rPr lang="en-US" altLang="en-US" sz="2000" baseline="30000" dirty="0" smtClean="0">
                <a:latin typeface="Calibri" pitchFamily="34" charset="0"/>
              </a:rPr>
              <a:t>DHB Maori Strategies</a:t>
            </a:r>
          </a:p>
        </p:txBody>
      </p:sp>
      <p:sp>
        <p:nvSpPr>
          <p:cNvPr id="8" name="TextBox 7"/>
          <p:cNvSpPr txBox="1">
            <a:spLocks noChangeArrowheads="1"/>
          </p:cNvSpPr>
          <p:nvPr/>
        </p:nvSpPr>
        <p:spPr bwMode="auto">
          <a:xfrm>
            <a:off x="6875463" y="1773238"/>
            <a:ext cx="1944687" cy="13490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Aft>
                <a:spcPts val="600"/>
              </a:spcAft>
              <a:buSzPct val="80000"/>
              <a:buFont typeface="Arial" charset="0"/>
              <a:buAutoNum type="arabicPeriod"/>
            </a:pPr>
            <a:r>
              <a:rPr lang="en-NZ" altLang="en-US" sz="2000" baseline="30000" dirty="0" smtClean="0">
                <a:latin typeface="Calibri" pitchFamily="34" charset="0"/>
              </a:rPr>
              <a:t>DHB </a:t>
            </a:r>
            <a:r>
              <a:rPr lang="en-NZ" altLang="en-US" sz="2000" baseline="30000" dirty="0">
                <a:latin typeface="Calibri" pitchFamily="34" charset="0"/>
              </a:rPr>
              <a:t>Plans</a:t>
            </a:r>
          </a:p>
          <a:p>
            <a:pPr eaLnBrk="1" hangingPunct="1">
              <a:spcAft>
                <a:spcPts val="600"/>
              </a:spcAft>
              <a:buSzPct val="80000"/>
              <a:buFont typeface="Arial" charset="0"/>
              <a:buAutoNum type="arabicPeriod"/>
            </a:pPr>
            <a:r>
              <a:rPr lang="en-NZ" altLang="en-US" sz="2000" baseline="30000" dirty="0">
                <a:latin typeface="Calibri" pitchFamily="34" charset="0"/>
              </a:rPr>
              <a:t>Regional Services Plan</a:t>
            </a:r>
          </a:p>
          <a:p>
            <a:pPr eaLnBrk="1" hangingPunct="1">
              <a:spcAft>
                <a:spcPts val="600"/>
              </a:spcAft>
              <a:buSzPct val="80000"/>
              <a:buFont typeface="Arial" charset="0"/>
              <a:buAutoNum type="arabicPeriod"/>
            </a:pPr>
            <a:r>
              <a:rPr lang="en-NZ" altLang="en-US" sz="2000" baseline="30000" dirty="0" smtClean="0">
                <a:latin typeface="Calibri" pitchFamily="34" charset="0"/>
              </a:rPr>
              <a:t>Public Health Plans</a:t>
            </a:r>
            <a:endParaRPr lang="en-NZ" altLang="en-US" sz="2000" baseline="30000" dirty="0">
              <a:latin typeface="Calibri" pitchFamily="34" charset="0"/>
            </a:endParaRPr>
          </a:p>
          <a:p>
            <a:pPr eaLnBrk="1" hangingPunct="1">
              <a:spcAft>
                <a:spcPts val="600"/>
              </a:spcAft>
              <a:buSzPct val="80000"/>
              <a:buFont typeface="Arial" charset="0"/>
              <a:buAutoNum type="arabicPeriod"/>
            </a:pPr>
            <a:r>
              <a:rPr lang="en-NZ" altLang="en-US" sz="2000" baseline="30000" dirty="0" smtClean="0">
                <a:latin typeface="Calibri" pitchFamily="34" charset="0"/>
              </a:rPr>
              <a:t>All other Plans</a:t>
            </a:r>
          </a:p>
        </p:txBody>
      </p:sp>
    </p:spTree>
    <p:extLst>
      <p:ext uri="{BB962C8B-B14F-4D97-AF65-F5344CB8AC3E}">
        <p14:creationId xmlns:p14="http://schemas.microsoft.com/office/powerpoint/2010/main" val="37472108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 Korowai Oranga</a:t>
            </a:r>
            <a:endParaRPr lang="en-NZ" dirty="0"/>
          </a:p>
        </p:txBody>
      </p:sp>
      <p:pic>
        <p:nvPicPr>
          <p:cNvPr id="4" name="Picture 2"/>
          <p:cNvPicPr>
            <a:picLocks noChangeAspect="1" noChangeArrowheads="1"/>
          </p:cNvPicPr>
          <p:nvPr/>
        </p:nvPicPr>
        <p:blipFill>
          <a:blip r:embed="rId2">
            <a:grayscl/>
            <a:extLst>
              <a:ext uri="{28A0092B-C50C-407E-A947-70E740481C1C}">
                <a14:useLocalDpi xmlns:a14="http://schemas.microsoft.com/office/drawing/2010/main" val="0"/>
              </a:ext>
            </a:extLst>
          </a:blip>
          <a:srcRect t="1752"/>
          <a:stretch>
            <a:fillRect/>
          </a:stretch>
        </p:blipFill>
        <p:spPr bwMode="auto">
          <a:xfrm>
            <a:off x="3732580" y="1217930"/>
            <a:ext cx="5376704" cy="4551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66" y="1026509"/>
            <a:ext cx="3360655" cy="4743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Oval 5"/>
          <p:cNvSpPr/>
          <p:nvPr/>
        </p:nvSpPr>
        <p:spPr>
          <a:xfrm>
            <a:off x="5431735" y="1503680"/>
            <a:ext cx="1881188" cy="1766888"/>
          </a:xfrm>
          <a:prstGeom prst="ellipse">
            <a:avLst/>
          </a:prstGeom>
          <a:noFill/>
          <a:ln w="28575">
            <a:solidFill>
              <a:srgbClr val="00B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NZ" sz="1800">
              <a:solidFill>
                <a:srgbClr val="FFFFFF"/>
              </a:solidFill>
            </a:endParaRPr>
          </a:p>
        </p:txBody>
      </p:sp>
    </p:spTree>
    <p:extLst>
      <p:ext uri="{BB962C8B-B14F-4D97-AF65-F5344CB8AC3E}">
        <p14:creationId xmlns:p14="http://schemas.microsoft.com/office/powerpoint/2010/main" val="20144035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50" y="115824"/>
            <a:ext cx="6629400" cy="457200"/>
          </a:xfrm>
        </p:spPr>
        <p:txBody>
          <a:bodyPr/>
          <a:lstStyle/>
          <a:p>
            <a:r>
              <a:rPr lang="en-US" dirty="0" smtClean="0"/>
              <a:t>Pae Ora – Healthy Futures For Whanau</a:t>
            </a:r>
            <a:endParaRPr lang="en-NZ" dirty="0"/>
          </a:p>
        </p:txBody>
      </p:sp>
      <p:sp>
        <p:nvSpPr>
          <p:cNvPr id="7" name="Isosceles Triangle 6"/>
          <p:cNvSpPr/>
          <p:nvPr/>
        </p:nvSpPr>
        <p:spPr>
          <a:xfrm>
            <a:off x="3192462" y="1854391"/>
            <a:ext cx="3684588" cy="3363912"/>
          </a:xfrm>
          <a:prstGeom prst="triangle">
            <a:avLst/>
          </a:prstGeom>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endParaRPr lang="en-US" sz="1800">
              <a:solidFill>
                <a:prstClr val="white"/>
              </a:solidFill>
              <a:latin typeface="Calibri"/>
            </a:endParaRPr>
          </a:p>
        </p:txBody>
      </p:sp>
      <p:sp>
        <p:nvSpPr>
          <p:cNvPr id="8" name="TextBox 4"/>
          <p:cNvSpPr txBox="1">
            <a:spLocks noChangeArrowheads="1"/>
          </p:cNvSpPr>
          <p:nvPr/>
        </p:nvSpPr>
        <p:spPr bwMode="auto">
          <a:xfrm>
            <a:off x="3959225" y="900303"/>
            <a:ext cx="21510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800" b="1" dirty="0" smtClean="0">
                <a:solidFill>
                  <a:srgbClr val="003399"/>
                </a:solidFill>
                <a:latin typeface="Calibri" pitchFamily="34" charset="0"/>
                <a:ea typeface="+mn-ea"/>
              </a:rPr>
              <a:t>Mauri Ora</a:t>
            </a:r>
          </a:p>
          <a:p>
            <a:pPr algn="ctr" eaLnBrk="1" hangingPunct="1"/>
            <a:r>
              <a:rPr lang="en-US" altLang="en-US" sz="2800" b="1" dirty="0" smtClean="0">
                <a:solidFill>
                  <a:srgbClr val="003399"/>
                </a:solidFill>
                <a:latin typeface="Calibri" pitchFamily="34" charset="0"/>
                <a:ea typeface="+mn-ea"/>
              </a:rPr>
              <a:t>Healthy Lives</a:t>
            </a:r>
          </a:p>
        </p:txBody>
      </p:sp>
      <p:sp>
        <p:nvSpPr>
          <p:cNvPr id="9" name="TextBox 5"/>
          <p:cNvSpPr txBox="1">
            <a:spLocks noChangeArrowheads="1"/>
          </p:cNvSpPr>
          <p:nvPr/>
        </p:nvSpPr>
        <p:spPr bwMode="auto">
          <a:xfrm>
            <a:off x="1117600" y="4811903"/>
            <a:ext cx="20955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800" b="1" dirty="0" smtClean="0">
                <a:solidFill>
                  <a:srgbClr val="003399"/>
                </a:solidFill>
                <a:latin typeface="Calibri" pitchFamily="34" charset="0"/>
                <a:ea typeface="+mn-ea"/>
              </a:rPr>
              <a:t>Whānau Ora</a:t>
            </a:r>
          </a:p>
          <a:p>
            <a:pPr algn="ctr" eaLnBrk="1" hangingPunct="1"/>
            <a:r>
              <a:rPr lang="en-US" altLang="en-US" sz="2800" b="1" dirty="0" smtClean="0">
                <a:solidFill>
                  <a:srgbClr val="003399"/>
                </a:solidFill>
                <a:latin typeface="Calibri" pitchFamily="34" charset="0"/>
                <a:ea typeface="+mn-ea"/>
              </a:rPr>
              <a:t>Healthy Families</a:t>
            </a:r>
          </a:p>
        </p:txBody>
      </p:sp>
      <p:sp>
        <p:nvSpPr>
          <p:cNvPr id="10" name="TextBox 6"/>
          <p:cNvSpPr txBox="1">
            <a:spLocks noChangeArrowheads="1"/>
          </p:cNvSpPr>
          <p:nvPr/>
        </p:nvSpPr>
        <p:spPr bwMode="auto">
          <a:xfrm>
            <a:off x="6488112" y="4827778"/>
            <a:ext cx="2325688"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2800" b="1" dirty="0" smtClean="0">
                <a:solidFill>
                  <a:srgbClr val="003399"/>
                </a:solidFill>
                <a:latin typeface="Calibri" pitchFamily="34" charset="0"/>
                <a:ea typeface="+mn-ea"/>
              </a:rPr>
              <a:t>Waiora</a:t>
            </a:r>
          </a:p>
          <a:p>
            <a:pPr algn="ctr" eaLnBrk="1" hangingPunct="1"/>
            <a:r>
              <a:rPr lang="en-US" altLang="en-US" sz="2800" b="1" dirty="0" smtClean="0">
                <a:solidFill>
                  <a:srgbClr val="003399"/>
                </a:solidFill>
                <a:latin typeface="Calibri" pitchFamily="34" charset="0"/>
                <a:ea typeface="+mn-ea"/>
              </a:rPr>
              <a:t>Healthy</a:t>
            </a:r>
          </a:p>
          <a:p>
            <a:pPr algn="ctr" eaLnBrk="1" hangingPunct="1"/>
            <a:r>
              <a:rPr lang="en-US" altLang="en-US" sz="2800" b="1" dirty="0" smtClean="0">
                <a:solidFill>
                  <a:srgbClr val="003399"/>
                </a:solidFill>
                <a:latin typeface="Calibri" pitchFamily="34" charset="0"/>
                <a:ea typeface="+mn-ea"/>
              </a:rPr>
              <a:t> Environments</a:t>
            </a:r>
          </a:p>
        </p:txBody>
      </p:sp>
      <p:cxnSp>
        <p:nvCxnSpPr>
          <p:cNvPr id="11" name="Straight Arrow Connector 10"/>
          <p:cNvCxnSpPr/>
          <p:nvPr/>
        </p:nvCxnSpPr>
        <p:spPr>
          <a:xfrm>
            <a:off x="5732462" y="1854391"/>
            <a:ext cx="1681163" cy="2790825"/>
          </a:xfrm>
          <a:prstGeom prst="straightConnector1">
            <a:avLst/>
          </a:prstGeom>
          <a:ln w="57150" cmpd="sng">
            <a:solidFill>
              <a:srgbClr val="FF66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2779712" y="1854391"/>
            <a:ext cx="1565275" cy="2947987"/>
          </a:xfrm>
          <a:prstGeom prst="straightConnector1">
            <a:avLst/>
          </a:prstGeom>
          <a:ln w="57150" cmpd="sng">
            <a:solidFill>
              <a:srgbClr val="FF66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nvCxnSpPr>
        <p:spPr>
          <a:xfrm>
            <a:off x="3460750" y="5504053"/>
            <a:ext cx="3249612" cy="0"/>
          </a:xfrm>
          <a:prstGeom prst="straightConnector1">
            <a:avLst/>
          </a:prstGeom>
          <a:ln w="57150" cmpd="sng">
            <a:solidFill>
              <a:srgbClr val="FF66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353439" y="1021079"/>
            <a:ext cx="553998" cy="5175123"/>
          </a:xfrm>
          <a:prstGeom prst="rect">
            <a:avLst/>
          </a:prstGeom>
          <a:noFill/>
          <a:ln w="19050">
            <a:solidFill>
              <a:srgbClr val="00B050"/>
            </a:solidFill>
            <a:prstDash val="sysDash"/>
          </a:ln>
        </p:spPr>
        <p:txBody>
          <a:bodyPr vert="vert270" wrap="square">
            <a:spAutoFit/>
          </a:bodyPr>
          <a:lstStyle/>
          <a:p>
            <a:pPr algn="ctr" eaLnBrk="1" hangingPunct="1">
              <a:defRPr/>
            </a:pPr>
            <a:r>
              <a:rPr lang="en-US" b="1" dirty="0" smtClean="0">
                <a:solidFill>
                  <a:srgbClr val="C00000"/>
                </a:solidFill>
                <a:ea typeface="+mn-ea"/>
              </a:rPr>
              <a:t>The Elements of Pae Ora</a:t>
            </a:r>
            <a:endParaRPr lang="en-NZ" b="1" dirty="0">
              <a:solidFill>
                <a:srgbClr val="C00000"/>
              </a:solidFill>
              <a:ea typeface="+mn-ea"/>
            </a:endParaRPr>
          </a:p>
        </p:txBody>
      </p:sp>
    </p:spTree>
    <p:extLst>
      <p:ext uri="{BB962C8B-B14F-4D97-AF65-F5344CB8AC3E}">
        <p14:creationId xmlns:p14="http://schemas.microsoft.com/office/powerpoint/2010/main" val="1153147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US" dirty="0" smtClean="0">
                <a:cs typeface="Arial" charset="0"/>
              </a:rPr>
              <a:t>Whānau</a:t>
            </a:r>
            <a:r>
              <a:rPr lang="en-US" dirty="0" smtClean="0"/>
              <a:t> Ora</a:t>
            </a:r>
            <a:endParaRPr lang="en-NZ"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l="4813"/>
          <a:stretch>
            <a:fillRect/>
          </a:stretch>
        </p:blipFill>
        <p:spPr bwMode="auto">
          <a:xfrm>
            <a:off x="91440" y="795528"/>
            <a:ext cx="9052560" cy="546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0" y="4854575"/>
            <a:ext cx="9144000" cy="14636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NZ" sz="1800">
              <a:solidFill>
                <a:srgbClr val="FFFFFF"/>
              </a:solidFill>
            </a:endParaRPr>
          </a:p>
        </p:txBody>
      </p:sp>
      <p:sp>
        <p:nvSpPr>
          <p:cNvPr id="7" name="TextBox 7"/>
          <p:cNvSpPr txBox="1">
            <a:spLocks noChangeArrowheads="1"/>
          </p:cNvSpPr>
          <p:nvPr/>
        </p:nvSpPr>
        <p:spPr bwMode="auto">
          <a:xfrm>
            <a:off x="323850" y="4940081"/>
            <a:ext cx="8640763"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NZ" altLang="en-US" sz="2600" dirty="0" smtClean="0">
                <a:solidFill>
                  <a:srgbClr val="003399"/>
                </a:solidFill>
                <a:latin typeface="Calibri" panose="020F0502020204030204" pitchFamily="34" charset="0"/>
                <a:ea typeface="+mn-ea"/>
                <a:cs typeface="Arial" charset="0"/>
              </a:rPr>
              <a:t>Every service offered or funded by the DHB should</a:t>
            </a:r>
            <a:r>
              <a:rPr lang="en-NZ" altLang="en-US" sz="2600" dirty="0" smtClean="0">
                <a:solidFill>
                  <a:srgbClr val="CC0000"/>
                </a:solidFill>
                <a:latin typeface="Calibri" panose="020F0502020204030204" pitchFamily="34" charset="0"/>
                <a:ea typeface="+mn-ea"/>
                <a:cs typeface="Arial" charset="0"/>
              </a:rPr>
              <a:t> </a:t>
            </a:r>
            <a:r>
              <a:rPr lang="en-NZ" altLang="en-US" sz="2600" b="1" dirty="0" smtClean="0">
                <a:solidFill>
                  <a:srgbClr val="CC0000"/>
                </a:solidFill>
                <a:latin typeface="Calibri" panose="020F0502020204030204" pitchFamily="34" charset="0"/>
                <a:ea typeface="+mn-ea"/>
                <a:cs typeface="Arial" charset="0"/>
              </a:rPr>
              <a:t>transfer knowledge and skills that empower whānau</a:t>
            </a:r>
            <a:r>
              <a:rPr lang="en-NZ" altLang="en-US" sz="2600" dirty="0" smtClean="0">
                <a:solidFill>
                  <a:srgbClr val="000000"/>
                </a:solidFill>
                <a:latin typeface="Calibri" panose="020F0502020204030204" pitchFamily="34" charset="0"/>
                <a:ea typeface="+mn-ea"/>
                <a:cs typeface="Arial" charset="0"/>
              </a:rPr>
              <a:t> </a:t>
            </a:r>
            <a:r>
              <a:rPr lang="en-NZ" altLang="en-US" sz="2600" dirty="0" smtClean="0">
                <a:solidFill>
                  <a:srgbClr val="003399"/>
                </a:solidFill>
                <a:latin typeface="Calibri" panose="020F0502020204030204" pitchFamily="34" charset="0"/>
                <a:ea typeface="+mn-ea"/>
                <a:cs typeface="Arial" charset="0"/>
              </a:rPr>
              <a:t>to understand and manage their own health conditions. </a:t>
            </a:r>
          </a:p>
        </p:txBody>
      </p:sp>
    </p:spTree>
    <p:extLst>
      <p:ext uri="{BB962C8B-B14F-4D97-AF65-F5344CB8AC3E}">
        <p14:creationId xmlns:p14="http://schemas.microsoft.com/office/powerpoint/2010/main" val="20144035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altLang="en-US" dirty="0" smtClean="0">
                <a:cs typeface="Arial" charset="0"/>
              </a:rPr>
              <a:t>Wai</a:t>
            </a:r>
            <a:r>
              <a:rPr lang="en-US" altLang="en-US" dirty="0"/>
              <a:t>o</a:t>
            </a:r>
            <a:r>
              <a:rPr lang="en-US" dirty="0" smtClean="0"/>
              <a:t>ra</a:t>
            </a:r>
            <a:endParaRPr lang="en-NZ" dirty="0"/>
          </a:p>
        </p:txBody>
      </p:sp>
      <p:sp>
        <p:nvSpPr>
          <p:cNvPr id="6" name="Rectangle 5"/>
          <p:cNvSpPr/>
          <p:nvPr/>
        </p:nvSpPr>
        <p:spPr>
          <a:xfrm>
            <a:off x="0" y="4854575"/>
            <a:ext cx="9144000" cy="1463675"/>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NZ" sz="1800">
              <a:solidFill>
                <a:srgbClr val="FFFFFF"/>
              </a:solidFill>
            </a:endParaRPr>
          </a:p>
        </p:txBody>
      </p:sp>
      <p:pic>
        <p:nvPicPr>
          <p:cNvPr id="8" name="Picture 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7838" y="3393440"/>
            <a:ext cx="1763712" cy="157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ontent Placeholder 2"/>
          <p:cNvSpPr txBox="1">
            <a:spLocks/>
          </p:cNvSpPr>
          <p:nvPr/>
        </p:nvSpPr>
        <p:spPr bwMode="auto">
          <a:xfrm>
            <a:off x="187325" y="802640"/>
            <a:ext cx="8769350" cy="190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spcBef>
                <a:spcPts val="0"/>
              </a:spcBef>
              <a:spcAft>
                <a:spcPts val="0"/>
              </a:spcAft>
              <a:buFontTx/>
              <a:buNone/>
              <a:defRPr/>
            </a:pPr>
            <a:r>
              <a:rPr lang="en-NZ" kern="0" dirty="0" smtClean="0">
                <a:solidFill>
                  <a:srgbClr val="003399"/>
                </a:solidFill>
                <a:latin typeface="Calibri" panose="020F0502020204030204" pitchFamily="34" charset="0"/>
              </a:rPr>
              <a:t>Health interventions must take into account the </a:t>
            </a:r>
            <a:r>
              <a:rPr lang="en-NZ" b="1" kern="0" dirty="0" smtClean="0">
                <a:solidFill>
                  <a:srgbClr val="CC0000"/>
                </a:solidFill>
                <a:latin typeface="Calibri" panose="020F0502020204030204" pitchFamily="34" charset="0"/>
              </a:rPr>
              <a:t>nature</a:t>
            </a:r>
            <a:r>
              <a:rPr lang="en-NZ" b="1" i="1" kern="0" dirty="0" smtClean="0">
                <a:solidFill>
                  <a:srgbClr val="FF0000"/>
                </a:solidFill>
              </a:rPr>
              <a:t> </a:t>
            </a:r>
            <a:r>
              <a:rPr lang="en-NZ" b="1" kern="0" dirty="0" smtClean="0">
                <a:solidFill>
                  <a:srgbClr val="CC0000"/>
                </a:solidFill>
                <a:latin typeface="Calibri" panose="020F0502020204030204" pitchFamily="34" charset="0"/>
              </a:rPr>
              <a:t>and interaction between people and the surrounding environments</a:t>
            </a:r>
            <a:endParaRPr lang="en-NZ" kern="0" dirty="0" smtClean="0">
              <a:solidFill>
                <a:srgbClr val="CC0000"/>
              </a:solidFill>
              <a:latin typeface="Calibri" panose="020F0502020204030204" pitchFamily="34" charset="0"/>
            </a:endParaRPr>
          </a:p>
          <a:p>
            <a:pPr marL="0" indent="0" algn="ctr">
              <a:spcBef>
                <a:spcPts val="0"/>
              </a:spcBef>
              <a:spcAft>
                <a:spcPts val="0"/>
              </a:spcAft>
              <a:buFontTx/>
              <a:buNone/>
              <a:defRPr/>
            </a:pPr>
            <a:r>
              <a:rPr lang="en-NZ" kern="0" dirty="0" smtClean="0">
                <a:solidFill>
                  <a:srgbClr val="003399"/>
                </a:solidFill>
                <a:latin typeface="Calibri" panose="020F0502020204030204" pitchFamily="34" charset="0"/>
              </a:rPr>
              <a:t>Interventions should…</a:t>
            </a:r>
          </a:p>
        </p:txBody>
      </p:sp>
      <p:sp>
        <p:nvSpPr>
          <p:cNvPr id="10" name="TextBox 8"/>
          <p:cNvSpPr txBox="1">
            <a:spLocks noChangeArrowheads="1"/>
          </p:cNvSpPr>
          <p:nvPr/>
        </p:nvSpPr>
        <p:spPr bwMode="auto">
          <a:xfrm>
            <a:off x="3432175" y="4076065"/>
            <a:ext cx="3714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800" smtClean="0">
                <a:solidFill>
                  <a:srgbClr val="FFFFFF"/>
                </a:solidFill>
                <a:ea typeface="+mn-ea"/>
              </a:rPr>
              <a:t>Strengthen protective factors</a:t>
            </a:r>
            <a:endParaRPr lang="en-NZ" altLang="en-US" sz="1800" smtClean="0">
              <a:solidFill>
                <a:srgbClr val="FFFFFF"/>
              </a:solidFill>
              <a:ea typeface="+mn-ea"/>
            </a:endParaRPr>
          </a:p>
        </p:txBody>
      </p:sp>
      <p:pic>
        <p:nvPicPr>
          <p:cNvPr id="11"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79488" y="3439478"/>
            <a:ext cx="1898650" cy="14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184525" y="4969828"/>
            <a:ext cx="1643063" cy="123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ontent Placeholder 2"/>
          <p:cNvSpPr txBox="1">
            <a:spLocks/>
          </p:cNvSpPr>
          <p:nvPr/>
        </p:nvSpPr>
        <p:spPr bwMode="auto">
          <a:xfrm>
            <a:off x="142875" y="2689988"/>
            <a:ext cx="4429125" cy="431800"/>
          </a:xfrm>
          <a:prstGeom prst="rect">
            <a:avLst/>
          </a:prstGeom>
          <a:solidFill>
            <a:schemeClr val="tx1">
              <a:lumMod val="65000"/>
              <a:lumOff val="35000"/>
            </a:schemeClr>
          </a:solidFill>
          <a:ln w="9525">
            <a:noFill/>
            <a:miter lim="800000"/>
            <a:headEnd/>
            <a:tailEnd/>
          </a:ln>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spcBef>
                <a:spcPts val="0"/>
              </a:spcBef>
              <a:spcAft>
                <a:spcPts val="0"/>
              </a:spcAft>
              <a:buFontTx/>
              <a:buNone/>
              <a:defRPr/>
            </a:pPr>
            <a:r>
              <a:rPr lang="en-NZ" sz="2000" i="1" kern="0" dirty="0" smtClean="0">
                <a:solidFill>
                  <a:srgbClr val="FFFFFF"/>
                </a:solidFill>
              </a:rPr>
              <a:t>avoid or </a:t>
            </a:r>
            <a:r>
              <a:rPr lang="en-NZ" sz="2000" b="1" i="1" kern="0" dirty="0" smtClean="0">
                <a:solidFill>
                  <a:srgbClr val="FFFFFF"/>
                </a:solidFill>
              </a:rPr>
              <a:t>reduce risk factors</a:t>
            </a:r>
            <a:endParaRPr lang="en-NZ" sz="2000" b="1" kern="0" dirty="0">
              <a:solidFill>
                <a:srgbClr val="FFFFFF"/>
              </a:solidFill>
            </a:endParaRPr>
          </a:p>
        </p:txBody>
      </p:sp>
      <p:sp>
        <p:nvSpPr>
          <p:cNvPr id="14" name="Content Placeholder 2"/>
          <p:cNvSpPr txBox="1">
            <a:spLocks/>
          </p:cNvSpPr>
          <p:nvPr/>
        </p:nvSpPr>
        <p:spPr bwMode="auto">
          <a:xfrm>
            <a:off x="4827588" y="2702878"/>
            <a:ext cx="4395787" cy="431800"/>
          </a:xfrm>
          <a:prstGeom prst="rect">
            <a:avLst/>
          </a:prstGeom>
          <a:solidFill>
            <a:schemeClr val="tx1">
              <a:lumMod val="65000"/>
              <a:lumOff val="35000"/>
            </a:schemeClr>
          </a:solidFill>
          <a:ln w="9525">
            <a:noFill/>
            <a:miter lim="800000"/>
            <a:headEnd/>
            <a:tailEnd/>
          </a:ln>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spcBef>
                <a:spcPts val="0"/>
              </a:spcBef>
              <a:spcAft>
                <a:spcPts val="0"/>
              </a:spcAft>
              <a:buFontTx/>
              <a:buNone/>
              <a:defRPr/>
            </a:pPr>
            <a:r>
              <a:rPr lang="en-US" sz="2000" b="1" i="1" kern="0" dirty="0" smtClean="0">
                <a:solidFill>
                  <a:srgbClr val="FFFFFF"/>
                </a:solidFill>
              </a:rPr>
              <a:t>strengthen protective factors</a:t>
            </a:r>
            <a:endParaRPr lang="en-NZ" sz="2000" b="1" kern="0" dirty="0">
              <a:solidFill>
                <a:srgbClr val="FFFFFF"/>
              </a:solidFill>
            </a:endParaRPr>
          </a:p>
        </p:txBody>
      </p:sp>
      <p:pic>
        <p:nvPicPr>
          <p:cNvPr id="15" name="Picture 2" descr="U:\Maori Health\Pictures and Graphics\OKOP Photo\Taranaki Tumai 2009\TTM09%20Ra%202-Touch%20%20-%201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7588" y="3268028"/>
            <a:ext cx="4389437" cy="294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p:cNvPicPr>
            <a:picLocks noChangeAspect="1"/>
          </p:cNvPicPr>
          <p:nvPr/>
        </p:nvPicPr>
        <p:blipFill>
          <a:blip r:embed="rId6">
            <a:extLst>
              <a:ext uri="{28A0092B-C50C-407E-A947-70E740481C1C}">
                <a14:useLocalDpi xmlns:a14="http://schemas.microsoft.com/office/drawing/2010/main" val="0"/>
              </a:ext>
            </a:extLst>
          </a:blip>
          <a:srcRect b="19827"/>
          <a:stretch>
            <a:fillRect/>
          </a:stretch>
        </p:blipFill>
        <p:spPr bwMode="auto">
          <a:xfrm>
            <a:off x="142875" y="4863465"/>
            <a:ext cx="2924175"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4364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Mauri Ora</a:t>
            </a:r>
            <a:endParaRPr lang="en-NZ" dirty="0"/>
          </a:p>
        </p:txBody>
      </p:sp>
      <p:sp>
        <p:nvSpPr>
          <p:cNvPr id="4" name="Content Placeholder 2"/>
          <p:cNvSpPr txBox="1">
            <a:spLocks/>
          </p:cNvSpPr>
          <p:nvPr/>
        </p:nvSpPr>
        <p:spPr bwMode="auto">
          <a:xfrm>
            <a:off x="0" y="680085"/>
            <a:ext cx="8785225"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a:spcBef>
                <a:spcPct val="0"/>
              </a:spcBef>
              <a:buFontTx/>
              <a:buNone/>
            </a:pPr>
            <a:r>
              <a:rPr lang="en-US" altLang="en-US" sz="2600" dirty="0" smtClean="0">
                <a:solidFill>
                  <a:srgbClr val="003399"/>
                </a:solidFill>
                <a:latin typeface="Calibri" panose="020F0502020204030204" pitchFamily="34" charset="0"/>
                <a:ea typeface="+mn-ea"/>
              </a:rPr>
              <a:t>Every health intervention provides an opportunity to </a:t>
            </a:r>
            <a:r>
              <a:rPr lang="en-US" altLang="en-US" sz="2600" dirty="0" smtClean="0">
                <a:solidFill>
                  <a:srgbClr val="CC0000"/>
                </a:solidFill>
                <a:latin typeface="Calibri" panose="020F0502020204030204" pitchFamily="34" charset="0"/>
                <a:ea typeface="+mn-ea"/>
              </a:rPr>
              <a:t>shift a mauri that is </a:t>
            </a:r>
            <a:r>
              <a:rPr lang="en-US" altLang="en-US" sz="2600" b="1" dirty="0" smtClean="0">
                <a:solidFill>
                  <a:srgbClr val="CC0000"/>
                </a:solidFill>
                <a:latin typeface="Calibri" panose="020F0502020204030204" pitchFamily="34" charset="0"/>
                <a:ea typeface="+mn-ea"/>
              </a:rPr>
              <a:t>languishing</a:t>
            </a:r>
            <a:r>
              <a:rPr lang="en-US" altLang="en-US" sz="2600" dirty="0" smtClean="0">
                <a:solidFill>
                  <a:srgbClr val="CC0000"/>
                </a:solidFill>
                <a:latin typeface="Calibri" panose="020F0502020204030204" pitchFamily="34" charset="0"/>
                <a:ea typeface="+mn-ea"/>
              </a:rPr>
              <a:t> to a mauri that is </a:t>
            </a:r>
            <a:r>
              <a:rPr lang="en-US" altLang="en-US" sz="2600" b="1" dirty="0" smtClean="0">
                <a:solidFill>
                  <a:srgbClr val="CC0000"/>
                </a:solidFill>
                <a:latin typeface="Calibri" panose="020F0502020204030204" pitchFamily="34" charset="0"/>
                <a:ea typeface="+mn-ea"/>
              </a:rPr>
              <a:t>flourishing</a:t>
            </a:r>
          </a:p>
        </p:txBody>
      </p:sp>
      <p:pic>
        <p:nvPicPr>
          <p:cNvPr id="5" name="Picture 3" descr="U:\Maori Health\Pictures and Graphics\OKOP Photo\Nga Ruahinerangi Ra Hakinakina 2009\Ra Hakinakina - Ngaruahinerangi combined Kura - 2009 015.jpg"/>
          <p:cNvPicPr>
            <a:picLocks noChangeAspect="1" noChangeArrowheads="1"/>
          </p:cNvPicPr>
          <p:nvPr/>
        </p:nvPicPr>
        <p:blipFill>
          <a:blip r:embed="rId2">
            <a:extLst>
              <a:ext uri="{28A0092B-C50C-407E-A947-70E740481C1C}">
                <a14:useLocalDpi xmlns:a14="http://schemas.microsoft.com/office/drawing/2010/main" val="0"/>
              </a:ext>
            </a:extLst>
          </a:blip>
          <a:srcRect l="-2419" t="18922" r="-2"/>
          <a:stretch>
            <a:fillRect/>
          </a:stretch>
        </p:blipFill>
        <p:spPr bwMode="auto">
          <a:xfrm>
            <a:off x="162294" y="1675559"/>
            <a:ext cx="3801002" cy="2256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U:\Maori Health\Pictures and Graphics\OKOP Photo\New Folder\Rangiora Kohanga Reo edible garden project\Te Rangiora Edible garden0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294" y="3993991"/>
            <a:ext cx="3175266" cy="237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41713" y="3993991"/>
            <a:ext cx="5273676" cy="237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C:\Users\b59\AppData\Local\Microsoft\Windows\Temporary Internet Files\Content.IE5\T81N7ZK6\Health_Literacy_Wordle_(2)[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9680" y="1647824"/>
            <a:ext cx="1738384" cy="2317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285752" y="1647825"/>
            <a:ext cx="2529636" cy="2317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27"/>
          <p:cNvSpPr txBox="1">
            <a:spLocks noChangeArrowheads="1"/>
          </p:cNvSpPr>
          <p:nvPr/>
        </p:nvSpPr>
        <p:spPr bwMode="auto">
          <a:xfrm>
            <a:off x="6318250" y="1620838"/>
            <a:ext cx="2433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2000" b="1" dirty="0" smtClean="0">
                <a:solidFill>
                  <a:srgbClr val="FFFFFF"/>
                </a:solidFill>
                <a:ea typeface="+mn-ea"/>
              </a:rPr>
              <a:t>Restoring Dignity</a:t>
            </a:r>
            <a:endParaRPr lang="en-NZ" altLang="en-US" sz="2000" b="1" dirty="0" smtClean="0">
              <a:solidFill>
                <a:srgbClr val="FFFFFF"/>
              </a:solidFill>
              <a:ea typeface="+mn-ea"/>
            </a:endParaRPr>
          </a:p>
        </p:txBody>
      </p:sp>
      <p:sp>
        <p:nvSpPr>
          <p:cNvPr id="11" name="TextBox 28"/>
          <p:cNvSpPr txBox="1">
            <a:spLocks noChangeArrowheads="1"/>
          </p:cNvSpPr>
          <p:nvPr/>
        </p:nvSpPr>
        <p:spPr bwMode="auto">
          <a:xfrm>
            <a:off x="5374165" y="4089399"/>
            <a:ext cx="33702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FontTx/>
              <a:buNone/>
            </a:pPr>
            <a:r>
              <a:rPr lang="en-US" altLang="en-US" sz="1800" b="1" dirty="0" smtClean="0">
                <a:solidFill>
                  <a:srgbClr val="FFC000"/>
                </a:solidFill>
                <a:ea typeface="+mn-ea"/>
              </a:rPr>
              <a:t>Strengthening Identity</a:t>
            </a:r>
            <a:endParaRPr lang="en-NZ" altLang="en-US" sz="1800" b="1" dirty="0" smtClean="0">
              <a:solidFill>
                <a:srgbClr val="FFC000"/>
              </a:solidFill>
              <a:ea typeface="+mn-ea"/>
            </a:endParaRPr>
          </a:p>
        </p:txBody>
      </p:sp>
      <p:sp>
        <p:nvSpPr>
          <p:cNvPr id="12" name="TextBox 29"/>
          <p:cNvSpPr txBox="1">
            <a:spLocks noChangeArrowheads="1"/>
          </p:cNvSpPr>
          <p:nvPr/>
        </p:nvSpPr>
        <p:spPr bwMode="auto">
          <a:xfrm>
            <a:off x="226060" y="3993991"/>
            <a:ext cx="29114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2000" b="1" dirty="0" smtClean="0">
                <a:solidFill>
                  <a:srgbClr val="C00000"/>
                </a:solidFill>
                <a:ea typeface="+mn-ea"/>
              </a:rPr>
              <a:t>Fostering Healthy Lifestyles</a:t>
            </a:r>
            <a:endParaRPr lang="en-NZ" altLang="en-US" sz="2000" b="1" dirty="0" smtClean="0">
              <a:solidFill>
                <a:srgbClr val="C00000"/>
              </a:solidFill>
              <a:ea typeface="+mn-ea"/>
            </a:endParaRPr>
          </a:p>
        </p:txBody>
      </p:sp>
      <p:sp>
        <p:nvSpPr>
          <p:cNvPr id="13" name="TextBox 30"/>
          <p:cNvSpPr txBox="1">
            <a:spLocks noChangeArrowheads="1"/>
          </p:cNvSpPr>
          <p:nvPr/>
        </p:nvSpPr>
        <p:spPr bwMode="auto">
          <a:xfrm>
            <a:off x="455612" y="1613536"/>
            <a:ext cx="37814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2000" b="1" dirty="0" smtClean="0">
                <a:solidFill>
                  <a:srgbClr val="FF00FF"/>
                </a:solidFill>
                <a:ea typeface="+mn-ea"/>
              </a:rPr>
              <a:t>Encouraging Self-management</a:t>
            </a:r>
            <a:endParaRPr lang="en-NZ" altLang="en-US" sz="2000" b="1" dirty="0" smtClean="0">
              <a:solidFill>
                <a:srgbClr val="FF00FF"/>
              </a:solidFill>
              <a:ea typeface="+mn-ea"/>
            </a:endParaRPr>
          </a:p>
        </p:txBody>
      </p:sp>
      <p:sp>
        <p:nvSpPr>
          <p:cNvPr id="14" name="TextBox 13"/>
          <p:cNvSpPr txBox="1"/>
          <p:nvPr/>
        </p:nvSpPr>
        <p:spPr>
          <a:xfrm>
            <a:off x="4349679" y="1683796"/>
            <a:ext cx="1552575" cy="40011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eaLnBrk="1" hangingPunct="1">
              <a:defRPr/>
            </a:pPr>
            <a:r>
              <a:rPr lang="en-US" sz="2000" b="1" spc="50" dirty="0">
                <a:ln w="11430"/>
                <a:solidFill>
                  <a:srgbClr val="FF0000"/>
                </a:solidFill>
                <a:effectLst>
                  <a:outerShdw blurRad="76200" dist="50800" dir="5400000" algn="tl" rotWithShape="0">
                    <a:srgbClr val="000000">
                      <a:alpha val="65000"/>
                    </a:srgbClr>
                  </a:outerShdw>
                </a:effectLst>
                <a:ea typeface="+mn-ea"/>
              </a:rPr>
              <a:t>Increasing</a:t>
            </a:r>
            <a:endParaRPr lang="en-NZ" sz="2000" b="1" spc="50" dirty="0">
              <a:ln w="11430"/>
              <a:solidFill>
                <a:srgbClr val="FF0000"/>
              </a:solidFill>
              <a:effectLst>
                <a:outerShdw blurRad="76200" dist="50800" dir="5400000" algn="tl" rotWithShape="0">
                  <a:srgbClr val="000000">
                    <a:alpha val="65000"/>
                  </a:srgbClr>
                </a:outerShdw>
              </a:effectLst>
              <a:ea typeface="+mn-ea"/>
            </a:endParaRPr>
          </a:p>
        </p:txBody>
      </p:sp>
    </p:spTree>
    <p:extLst>
      <p:ext uri="{BB962C8B-B14F-4D97-AF65-F5344CB8AC3E}">
        <p14:creationId xmlns:p14="http://schemas.microsoft.com/office/powerpoint/2010/main" val="1759302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Presentation">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6612</TotalTime>
  <Words>939</Words>
  <Application>Microsoft Office PowerPoint</Application>
  <PresentationFormat>On-screen Show (4:3)</PresentationFormat>
  <Paragraphs>130</Paragraphs>
  <Slides>26</Slides>
  <Notes>11</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Blank Presentation</vt:lpstr>
      <vt:lpstr>PowerPoint Presentation</vt:lpstr>
      <vt:lpstr>Health Inequities – A Wicked Problem</vt:lpstr>
      <vt:lpstr>Health Inequities – A Wicked Problem</vt:lpstr>
      <vt:lpstr>PowerPoint Presentation</vt:lpstr>
      <vt:lpstr>He Korowai Oranga</vt:lpstr>
      <vt:lpstr>Pae Ora – Healthy Futures For Whanau</vt:lpstr>
      <vt:lpstr>Whānau Ora</vt:lpstr>
      <vt:lpstr>Waiora</vt:lpstr>
      <vt:lpstr>Mauri Ora</vt:lpstr>
      <vt:lpstr>Pathways of</vt:lpstr>
      <vt:lpstr>Implementation</vt:lpstr>
      <vt:lpstr>Future Implementation</vt:lpstr>
      <vt:lpstr>Future Annual Plans and RSP</vt:lpstr>
      <vt:lpstr>Activity</vt:lpstr>
      <vt:lpstr>From Strategy To Action</vt:lpstr>
      <vt:lpstr>Good to Great</vt:lpstr>
      <vt:lpstr>Good to Great Principles</vt:lpstr>
      <vt:lpstr>First WHO then What</vt:lpstr>
      <vt:lpstr>Confront the Brutal Facts ...  But Keep The Faith</vt:lpstr>
      <vt:lpstr>All DHB are doing great in their performance of Non-Māori Health</vt:lpstr>
      <vt:lpstr>Technology as an Accelerator</vt:lpstr>
      <vt:lpstr>Where will we get the greatest impact?</vt:lpstr>
      <vt:lpstr>A System that Learns &amp; Innovates</vt:lpstr>
      <vt:lpstr>He Ritenga Cultural Audit Tool</vt:lpstr>
      <vt:lpstr>Health Inequity – A Wicked Problem</vt:lpstr>
      <vt:lpstr>Activity</vt:lpstr>
    </vt:vector>
  </TitlesOfParts>
  <Company>Visual Communications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Visual Communications</dc:creator>
  <cp:lastModifiedBy>b59</cp:lastModifiedBy>
  <cp:revision>458</cp:revision>
  <cp:lastPrinted>2017-04-04T03:26:58Z</cp:lastPrinted>
  <dcterms:created xsi:type="dcterms:W3CDTF">2007-11-19T03:12:30Z</dcterms:created>
  <dcterms:modified xsi:type="dcterms:W3CDTF">2017-04-05T04:53:02Z</dcterms:modified>
</cp:coreProperties>
</file>