
<file path=[Content_Types].xml><?xml version="1.0" encoding="utf-8"?>
<Types xmlns="http://schemas.openxmlformats.org/package/2006/content-types">
  <Default Extension="png" ContentType="image/png"/>
  <Default Extension="jpeg" ContentType="image/jpeg"/>
  <Default Extension="xls" ContentType="application/vnd.ms-excel"/>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30"/>
  </p:notesMasterIdLst>
  <p:sldIdLst>
    <p:sldId id="257" r:id="rId4"/>
    <p:sldId id="258" r:id="rId5"/>
    <p:sldId id="259" r:id="rId6"/>
    <p:sldId id="260" r:id="rId7"/>
    <p:sldId id="261" r:id="rId8"/>
    <p:sldId id="262" r:id="rId9"/>
    <p:sldId id="264" r:id="rId10"/>
    <p:sldId id="268" r:id="rId11"/>
    <p:sldId id="266" r:id="rId12"/>
    <p:sldId id="267" r:id="rId13"/>
    <p:sldId id="286" r:id="rId14"/>
    <p:sldId id="265" r:id="rId15"/>
    <p:sldId id="287" r:id="rId16"/>
    <p:sldId id="285" r:id="rId17"/>
    <p:sldId id="269" r:id="rId18"/>
    <p:sldId id="273" r:id="rId19"/>
    <p:sldId id="274" r:id="rId20"/>
    <p:sldId id="275" r:id="rId21"/>
    <p:sldId id="276" r:id="rId22"/>
    <p:sldId id="277" r:id="rId23"/>
    <p:sldId id="271" r:id="rId24"/>
    <p:sldId id="279" r:id="rId25"/>
    <p:sldId id="280" r:id="rId26"/>
    <p:sldId id="272" r:id="rId27"/>
    <p:sldId id="281" r:id="rId28"/>
    <p:sldId id="282" r:id="rId2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800" autoAdjust="0"/>
  </p:normalViewPr>
  <p:slideViewPr>
    <p:cSldViewPr>
      <p:cViewPr varScale="1">
        <p:scale>
          <a:sx n="67" d="100"/>
          <a:sy n="67" d="100"/>
        </p:scale>
        <p:origin x="-1906" y="-91"/>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vparker\AppData\Local\Temp\notes1D08A2\CancerFinal.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cpossenn\AppData\Local\Temp\notesCD5DD4\cancer-patient-survival-994-2011-apr15-v2.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Users\DWOODLEY\AppData\Local\Temp\notes7E2D22\~3718316.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497909983474288"/>
          <c:y val="9.3491063336369154E-2"/>
          <c:w val="0.79248140857392824"/>
          <c:h val="0.81838363954505688"/>
        </c:manualLayout>
      </c:layout>
      <c:barChart>
        <c:barDir val="col"/>
        <c:grouping val="clustered"/>
        <c:varyColors val="0"/>
        <c:ser>
          <c:idx val="1"/>
          <c:order val="0"/>
          <c:tx>
            <c:strRef>
              <c:f>'Graphs (Total)'!$R$2</c:f>
              <c:strCache>
                <c:ptCount val="1"/>
                <c:pt idx="0">
                  <c:v>Numbers</c:v>
                </c:pt>
              </c:strCache>
            </c:strRef>
          </c:tx>
          <c:invertIfNegative val="0"/>
          <c:cat>
            <c:numRef>
              <c:f>'Graphs (Total)'!$Q$3:$Q$66</c:f>
              <c:numCache>
                <c:formatCode>General</c:formatCode>
                <c:ptCount val="64"/>
                <c:pt idx="0">
                  <c:v>1948</c:v>
                </c:pt>
                <c:pt idx="1">
                  <c:v>1949</c:v>
                </c:pt>
                <c:pt idx="2">
                  <c:v>1950</c:v>
                </c:pt>
                <c:pt idx="3">
                  <c:v>1951</c:v>
                </c:pt>
                <c:pt idx="4">
                  <c:v>1952</c:v>
                </c:pt>
                <c:pt idx="5">
                  <c:v>1953</c:v>
                </c:pt>
                <c:pt idx="6">
                  <c:v>1954</c:v>
                </c:pt>
                <c:pt idx="7">
                  <c:v>1955</c:v>
                </c:pt>
                <c:pt idx="8">
                  <c:v>1956</c:v>
                </c:pt>
                <c:pt idx="9">
                  <c:v>1957</c:v>
                </c:pt>
                <c:pt idx="10">
                  <c:v>1958</c:v>
                </c:pt>
                <c:pt idx="11">
                  <c:v>1959</c:v>
                </c:pt>
                <c:pt idx="12">
                  <c:v>1960</c:v>
                </c:pt>
                <c:pt idx="13">
                  <c:v>1961</c:v>
                </c:pt>
                <c:pt idx="14">
                  <c:v>1962</c:v>
                </c:pt>
                <c:pt idx="15">
                  <c:v>1963</c:v>
                </c:pt>
                <c:pt idx="16">
                  <c:v>1964</c:v>
                </c:pt>
                <c:pt idx="17">
                  <c:v>1965</c:v>
                </c:pt>
                <c:pt idx="18">
                  <c:v>1966</c:v>
                </c:pt>
                <c:pt idx="19">
                  <c:v>1967</c:v>
                </c:pt>
                <c:pt idx="20">
                  <c:v>1968</c:v>
                </c:pt>
                <c:pt idx="21">
                  <c:v>1969</c:v>
                </c:pt>
                <c:pt idx="22">
                  <c:v>1970</c:v>
                </c:pt>
                <c:pt idx="23">
                  <c:v>1971</c:v>
                </c:pt>
                <c:pt idx="24">
                  <c:v>1972</c:v>
                </c:pt>
                <c:pt idx="25">
                  <c:v>1973</c:v>
                </c:pt>
                <c:pt idx="26">
                  <c:v>1974</c:v>
                </c:pt>
                <c:pt idx="27">
                  <c:v>1975</c:v>
                </c:pt>
                <c:pt idx="28">
                  <c:v>1976</c:v>
                </c:pt>
                <c:pt idx="29">
                  <c:v>1977</c:v>
                </c:pt>
                <c:pt idx="30">
                  <c:v>1978</c:v>
                </c:pt>
                <c:pt idx="31">
                  <c:v>1979</c:v>
                </c:pt>
                <c:pt idx="32">
                  <c:v>1980</c:v>
                </c:pt>
                <c:pt idx="33">
                  <c:v>1981</c:v>
                </c:pt>
                <c:pt idx="34">
                  <c:v>1982</c:v>
                </c:pt>
                <c:pt idx="35">
                  <c:v>1983</c:v>
                </c:pt>
                <c:pt idx="36">
                  <c:v>1984</c:v>
                </c:pt>
                <c:pt idx="37">
                  <c:v>1985</c:v>
                </c:pt>
                <c:pt idx="38">
                  <c:v>1986</c:v>
                </c:pt>
                <c:pt idx="39">
                  <c:v>1987</c:v>
                </c:pt>
                <c:pt idx="40">
                  <c:v>1988</c:v>
                </c:pt>
                <c:pt idx="41">
                  <c:v>1989</c:v>
                </c:pt>
                <c:pt idx="42">
                  <c:v>1990</c:v>
                </c:pt>
                <c:pt idx="43">
                  <c:v>1991</c:v>
                </c:pt>
                <c:pt idx="44">
                  <c:v>1992</c:v>
                </c:pt>
                <c:pt idx="45">
                  <c:v>1993</c:v>
                </c:pt>
                <c:pt idx="46">
                  <c:v>1994</c:v>
                </c:pt>
                <c:pt idx="47">
                  <c:v>1995</c:v>
                </c:pt>
                <c:pt idx="48">
                  <c:v>1996</c:v>
                </c:pt>
                <c:pt idx="49">
                  <c:v>1997</c:v>
                </c:pt>
                <c:pt idx="50">
                  <c:v>1998</c:v>
                </c:pt>
                <c:pt idx="51">
                  <c:v>1999</c:v>
                </c:pt>
                <c:pt idx="52">
                  <c:v>2000</c:v>
                </c:pt>
                <c:pt idx="53">
                  <c:v>2001</c:v>
                </c:pt>
                <c:pt idx="54">
                  <c:v>2002</c:v>
                </c:pt>
                <c:pt idx="55">
                  <c:v>2003</c:v>
                </c:pt>
                <c:pt idx="56">
                  <c:v>2004</c:v>
                </c:pt>
                <c:pt idx="57">
                  <c:v>2005</c:v>
                </c:pt>
                <c:pt idx="58">
                  <c:v>2006</c:v>
                </c:pt>
                <c:pt idx="59">
                  <c:v>2007</c:v>
                </c:pt>
                <c:pt idx="60">
                  <c:v>2008</c:v>
                </c:pt>
                <c:pt idx="61">
                  <c:v>2009</c:v>
                </c:pt>
                <c:pt idx="62">
                  <c:v>2010</c:v>
                </c:pt>
                <c:pt idx="63">
                  <c:v>2011</c:v>
                </c:pt>
              </c:numCache>
            </c:numRef>
          </c:cat>
          <c:val>
            <c:numRef>
              <c:f>'Graphs (Total)'!$R$3:$R$66</c:f>
              <c:numCache>
                <c:formatCode>General</c:formatCode>
                <c:ptCount val="64"/>
                <c:pt idx="0">
                  <c:v>3474</c:v>
                </c:pt>
                <c:pt idx="1">
                  <c:v>3675</c:v>
                </c:pt>
                <c:pt idx="2">
                  <c:v>3605</c:v>
                </c:pt>
                <c:pt idx="3">
                  <c:v>3787</c:v>
                </c:pt>
                <c:pt idx="4">
                  <c:v>3968</c:v>
                </c:pt>
                <c:pt idx="5">
                  <c:v>4146</c:v>
                </c:pt>
                <c:pt idx="6">
                  <c:v>4332</c:v>
                </c:pt>
                <c:pt idx="7">
                  <c:v>4408</c:v>
                </c:pt>
                <c:pt idx="8">
                  <c:v>4706</c:v>
                </c:pt>
                <c:pt idx="9">
                  <c:v>4842</c:v>
                </c:pt>
                <c:pt idx="10">
                  <c:v>3829</c:v>
                </c:pt>
                <c:pt idx="11">
                  <c:v>4036</c:v>
                </c:pt>
                <c:pt idx="12">
                  <c:v>4087</c:v>
                </c:pt>
                <c:pt idx="13">
                  <c:v>4432</c:v>
                </c:pt>
                <c:pt idx="14">
                  <c:v>4546</c:v>
                </c:pt>
                <c:pt idx="15">
                  <c:v>4760</c:v>
                </c:pt>
                <c:pt idx="16">
                  <c:v>4887</c:v>
                </c:pt>
                <c:pt idx="17">
                  <c:v>5140</c:v>
                </c:pt>
                <c:pt idx="18">
                  <c:v>5263</c:v>
                </c:pt>
                <c:pt idx="19">
                  <c:v>5463</c:v>
                </c:pt>
                <c:pt idx="20">
                  <c:v>5870</c:v>
                </c:pt>
                <c:pt idx="21">
                  <c:v>5965</c:v>
                </c:pt>
                <c:pt idx="22">
                  <c:v>6292</c:v>
                </c:pt>
                <c:pt idx="23">
                  <c:v>6567</c:v>
                </c:pt>
                <c:pt idx="24">
                  <c:v>7083</c:v>
                </c:pt>
                <c:pt idx="25">
                  <c:v>7402</c:v>
                </c:pt>
                <c:pt idx="26">
                  <c:v>7911</c:v>
                </c:pt>
                <c:pt idx="27">
                  <c:v>8270</c:v>
                </c:pt>
                <c:pt idx="28">
                  <c:v>8366</c:v>
                </c:pt>
                <c:pt idx="29">
                  <c:v>8517</c:v>
                </c:pt>
                <c:pt idx="30">
                  <c:v>8865</c:v>
                </c:pt>
                <c:pt idx="31">
                  <c:v>8884</c:v>
                </c:pt>
                <c:pt idx="32">
                  <c:v>9360</c:v>
                </c:pt>
                <c:pt idx="33">
                  <c:v>9526</c:v>
                </c:pt>
                <c:pt idx="34">
                  <c:v>9918</c:v>
                </c:pt>
                <c:pt idx="35">
                  <c:v>10330</c:v>
                </c:pt>
                <c:pt idx="36">
                  <c:v>10461</c:v>
                </c:pt>
                <c:pt idx="37">
                  <c:v>10434</c:v>
                </c:pt>
                <c:pt idx="38">
                  <c:v>10746</c:v>
                </c:pt>
                <c:pt idx="39">
                  <c:v>11247</c:v>
                </c:pt>
                <c:pt idx="40">
                  <c:v>12089</c:v>
                </c:pt>
                <c:pt idx="41">
                  <c:v>12146</c:v>
                </c:pt>
                <c:pt idx="42">
                  <c:v>11942</c:v>
                </c:pt>
                <c:pt idx="43">
                  <c:v>12252</c:v>
                </c:pt>
                <c:pt idx="44">
                  <c:v>12508</c:v>
                </c:pt>
                <c:pt idx="45">
                  <c:v>12764</c:v>
                </c:pt>
                <c:pt idx="46">
                  <c:v>15453</c:v>
                </c:pt>
                <c:pt idx="47">
                  <c:v>15865</c:v>
                </c:pt>
                <c:pt idx="48">
                  <c:v>16057</c:v>
                </c:pt>
                <c:pt idx="49">
                  <c:v>16040</c:v>
                </c:pt>
                <c:pt idx="50">
                  <c:v>16531</c:v>
                </c:pt>
                <c:pt idx="51">
                  <c:v>16790</c:v>
                </c:pt>
                <c:pt idx="52">
                  <c:v>17700</c:v>
                </c:pt>
                <c:pt idx="53">
                  <c:v>17913</c:v>
                </c:pt>
                <c:pt idx="54">
                  <c:v>17943</c:v>
                </c:pt>
                <c:pt idx="55">
                  <c:v>18586</c:v>
                </c:pt>
                <c:pt idx="56">
                  <c:v>19223</c:v>
                </c:pt>
                <c:pt idx="57">
                  <c:v>18610</c:v>
                </c:pt>
                <c:pt idx="58">
                  <c:v>18895</c:v>
                </c:pt>
                <c:pt idx="59">
                  <c:v>19736</c:v>
                </c:pt>
                <c:pt idx="60">
                  <c:v>20317</c:v>
                </c:pt>
                <c:pt idx="61">
                  <c:v>20875</c:v>
                </c:pt>
                <c:pt idx="62">
                  <c:v>21235</c:v>
                </c:pt>
                <c:pt idx="63">
                  <c:v>21050</c:v>
                </c:pt>
              </c:numCache>
            </c:numRef>
          </c:val>
        </c:ser>
        <c:dLbls>
          <c:showLegendKey val="0"/>
          <c:showVal val="0"/>
          <c:showCatName val="0"/>
          <c:showSerName val="0"/>
          <c:showPercent val="0"/>
          <c:showBubbleSize val="0"/>
        </c:dLbls>
        <c:gapWidth val="150"/>
        <c:axId val="125441536"/>
        <c:axId val="125443072"/>
      </c:barChart>
      <c:lineChart>
        <c:grouping val="standard"/>
        <c:varyColors val="0"/>
        <c:ser>
          <c:idx val="2"/>
          <c:order val="1"/>
          <c:tx>
            <c:strRef>
              <c:f>'Graphs (Total)'!$S$2</c:f>
              <c:strCache>
                <c:ptCount val="1"/>
                <c:pt idx="0">
                  <c:v>ASR</c:v>
                </c:pt>
              </c:strCache>
            </c:strRef>
          </c:tx>
          <c:spPr>
            <a:ln w="28575"/>
          </c:spPr>
          <c:marker>
            <c:symbol val="none"/>
          </c:marker>
          <c:cat>
            <c:numRef>
              <c:f>'Graphs (Total)'!$Q$3:$Q$66</c:f>
              <c:numCache>
                <c:formatCode>General</c:formatCode>
                <c:ptCount val="64"/>
                <c:pt idx="0">
                  <c:v>1948</c:v>
                </c:pt>
                <c:pt idx="1">
                  <c:v>1949</c:v>
                </c:pt>
                <c:pt idx="2">
                  <c:v>1950</c:v>
                </c:pt>
                <c:pt idx="3">
                  <c:v>1951</c:v>
                </c:pt>
                <c:pt idx="4">
                  <c:v>1952</c:v>
                </c:pt>
                <c:pt idx="5">
                  <c:v>1953</c:v>
                </c:pt>
                <c:pt idx="6">
                  <c:v>1954</c:v>
                </c:pt>
                <c:pt idx="7">
                  <c:v>1955</c:v>
                </c:pt>
                <c:pt idx="8">
                  <c:v>1956</c:v>
                </c:pt>
                <c:pt idx="9">
                  <c:v>1957</c:v>
                </c:pt>
                <c:pt idx="10">
                  <c:v>1958</c:v>
                </c:pt>
                <c:pt idx="11">
                  <c:v>1959</c:v>
                </c:pt>
                <c:pt idx="12">
                  <c:v>1960</c:v>
                </c:pt>
                <c:pt idx="13">
                  <c:v>1961</c:v>
                </c:pt>
                <c:pt idx="14">
                  <c:v>1962</c:v>
                </c:pt>
                <c:pt idx="15">
                  <c:v>1963</c:v>
                </c:pt>
                <c:pt idx="16">
                  <c:v>1964</c:v>
                </c:pt>
                <c:pt idx="17">
                  <c:v>1965</c:v>
                </c:pt>
                <c:pt idx="18">
                  <c:v>1966</c:v>
                </c:pt>
                <c:pt idx="19">
                  <c:v>1967</c:v>
                </c:pt>
                <c:pt idx="20">
                  <c:v>1968</c:v>
                </c:pt>
                <c:pt idx="21">
                  <c:v>1969</c:v>
                </c:pt>
                <c:pt idx="22">
                  <c:v>1970</c:v>
                </c:pt>
                <c:pt idx="23">
                  <c:v>1971</c:v>
                </c:pt>
                <c:pt idx="24">
                  <c:v>1972</c:v>
                </c:pt>
                <c:pt idx="25">
                  <c:v>1973</c:v>
                </c:pt>
                <c:pt idx="26">
                  <c:v>1974</c:v>
                </c:pt>
                <c:pt idx="27">
                  <c:v>1975</c:v>
                </c:pt>
                <c:pt idx="28">
                  <c:v>1976</c:v>
                </c:pt>
                <c:pt idx="29">
                  <c:v>1977</c:v>
                </c:pt>
                <c:pt idx="30">
                  <c:v>1978</c:v>
                </c:pt>
                <c:pt idx="31">
                  <c:v>1979</c:v>
                </c:pt>
                <c:pt idx="32">
                  <c:v>1980</c:v>
                </c:pt>
                <c:pt idx="33">
                  <c:v>1981</c:v>
                </c:pt>
                <c:pt idx="34">
                  <c:v>1982</c:v>
                </c:pt>
                <c:pt idx="35">
                  <c:v>1983</c:v>
                </c:pt>
                <c:pt idx="36">
                  <c:v>1984</c:v>
                </c:pt>
                <c:pt idx="37">
                  <c:v>1985</c:v>
                </c:pt>
                <c:pt idx="38">
                  <c:v>1986</c:v>
                </c:pt>
                <c:pt idx="39">
                  <c:v>1987</c:v>
                </c:pt>
                <c:pt idx="40">
                  <c:v>1988</c:v>
                </c:pt>
                <c:pt idx="41">
                  <c:v>1989</c:v>
                </c:pt>
                <c:pt idx="42">
                  <c:v>1990</c:v>
                </c:pt>
                <c:pt idx="43">
                  <c:v>1991</c:v>
                </c:pt>
                <c:pt idx="44">
                  <c:v>1992</c:v>
                </c:pt>
                <c:pt idx="45">
                  <c:v>1993</c:v>
                </c:pt>
                <c:pt idx="46">
                  <c:v>1994</c:v>
                </c:pt>
                <c:pt idx="47">
                  <c:v>1995</c:v>
                </c:pt>
                <c:pt idx="48">
                  <c:v>1996</c:v>
                </c:pt>
                <c:pt idx="49">
                  <c:v>1997</c:v>
                </c:pt>
                <c:pt idx="50">
                  <c:v>1998</c:v>
                </c:pt>
                <c:pt idx="51">
                  <c:v>1999</c:v>
                </c:pt>
                <c:pt idx="52">
                  <c:v>2000</c:v>
                </c:pt>
                <c:pt idx="53">
                  <c:v>2001</c:v>
                </c:pt>
                <c:pt idx="54">
                  <c:v>2002</c:v>
                </c:pt>
                <c:pt idx="55">
                  <c:v>2003</c:v>
                </c:pt>
                <c:pt idx="56">
                  <c:v>2004</c:v>
                </c:pt>
                <c:pt idx="57">
                  <c:v>2005</c:v>
                </c:pt>
                <c:pt idx="58">
                  <c:v>2006</c:v>
                </c:pt>
                <c:pt idx="59">
                  <c:v>2007</c:v>
                </c:pt>
                <c:pt idx="60">
                  <c:v>2008</c:v>
                </c:pt>
                <c:pt idx="61">
                  <c:v>2009</c:v>
                </c:pt>
                <c:pt idx="62">
                  <c:v>2010</c:v>
                </c:pt>
                <c:pt idx="63">
                  <c:v>2011</c:v>
                </c:pt>
              </c:numCache>
            </c:numRef>
          </c:cat>
          <c:val>
            <c:numRef>
              <c:f>'Graphs (Total)'!$S$3:$S$66</c:f>
              <c:numCache>
                <c:formatCode>0.0</c:formatCode>
                <c:ptCount val="64"/>
                <c:pt idx="0">
                  <c:v>185.26978569016401</c:v>
                </c:pt>
                <c:pt idx="1">
                  <c:v>191.76084843379385</c:v>
                </c:pt>
                <c:pt idx="2">
                  <c:v>185.64245179137802</c:v>
                </c:pt>
                <c:pt idx="3">
                  <c:v>193.29163810500944</c:v>
                </c:pt>
                <c:pt idx="4">
                  <c:v>194.65718473248799</c:v>
                </c:pt>
                <c:pt idx="5">
                  <c:v>198.46982457025462</c:v>
                </c:pt>
                <c:pt idx="6">
                  <c:v>203.87854438870448</c:v>
                </c:pt>
                <c:pt idx="7">
                  <c:v>203.48588615727141</c:v>
                </c:pt>
                <c:pt idx="8">
                  <c:v>211.46564289785582</c:v>
                </c:pt>
                <c:pt idx="9">
                  <c:v>214.24749949865185</c:v>
                </c:pt>
                <c:pt idx="10">
                  <c:v>165.78811541546764</c:v>
                </c:pt>
                <c:pt idx="11">
                  <c:v>172.50465948022168</c:v>
                </c:pt>
                <c:pt idx="12">
                  <c:v>173.12918180242957</c:v>
                </c:pt>
                <c:pt idx="13">
                  <c:v>184.12329052581245</c:v>
                </c:pt>
                <c:pt idx="14">
                  <c:v>185.19020236893425</c:v>
                </c:pt>
                <c:pt idx="15">
                  <c:v>190.50264392294253</c:v>
                </c:pt>
                <c:pt idx="16">
                  <c:v>192.719166076162</c:v>
                </c:pt>
                <c:pt idx="17">
                  <c:v>199.20063221868008</c:v>
                </c:pt>
                <c:pt idx="18">
                  <c:v>200.59177757920685</c:v>
                </c:pt>
                <c:pt idx="19">
                  <c:v>205.26353441067039</c:v>
                </c:pt>
                <c:pt idx="20">
                  <c:v>216.70078656760043</c:v>
                </c:pt>
                <c:pt idx="21">
                  <c:v>217.83247179739016</c:v>
                </c:pt>
                <c:pt idx="22">
                  <c:v>226.37422837142554</c:v>
                </c:pt>
                <c:pt idx="23">
                  <c:v>232.60607119379188</c:v>
                </c:pt>
                <c:pt idx="24">
                  <c:v>245.680869900868</c:v>
                </c:pt>
                <c:pt idx="25">
                  <c:v>251.87642034065445</c:v>
                </c:pt>
                <c:pt idx="26">
                  <c:v>264.06034927894473</c:v>
                </c:pt>
                <c:pt idx="27">
                  <c:v>270.36941822673094</c:v>
                </c:pt>
                <c:pt idx="28">
                  <c:v>268.08353121617034</c:v>
                </c:pt>
                <c:pt idx="29">
                  <c:v>270.11160880660492</c:v>
                </c:pt>
                <c:pt idx="30">
                  <c:v>277.00748800029578</c:v>
                </c:pt>
                <c:pt idx="31">
                  <c:v>273.92046728993444</c:v>
                </c:pt>
                <c:pt idx="32">
                  <c:v>284.55319631635905</c:v>
                </c:pt>
                <c:pt idx="33">
                  <c:v>282.23288189150315</c:v>
                </c:pt>
                <c:pt idx="34">
                  <c:v>288.09820064993431</c:v>
                </c:pt>
                <c:pt idx="35">
                  <c:v>294.58897845772321</c:v>
                </c:pt>
                <c:pt idx="36">
                  <c:v>293.05966828533138</c:v>
                </c:pt>
                <c:pt idx="37">
                  <c:v>287.1243915569832</c:v>
                </c:pt>
                <c:pt idx="38">
                  <c:v>291.42124337645748</c:v>
                </c:pt>
                <c:pt idx="39">
                  <c:v>299.81026885299593</c:v>
                </c:pt>
                <c:pt idx="40">
                  <c:v>318.9361128252059</c:v>
                </c:pt>
                <c:pt idx="41">
                  <c:v>315.68628813018364</c:v>
                </c:pt>
                <c:pt idx="42">
                  <c:v>305.53624454240946</c:v>
                </c:pt>
                <c:pt idx="43">
                  <c:v>307.23199821069204</c:v>
                </c:pt>
                <c:pt idx="44">
                  <c:v>304.8995109598967</c:v>
                </c:pt>
                <c:pt idx="45">
                  <c:v>305.16887604408629</c:v>
                </c:pt>
                <c:pt idx="46">
                  <c:v>363.36187378559413</c:v>
                </c:pt>
                <c:pt idx="47">
                  <c:v>368.66274514713155</c:v>
                </c:pt>
                <c:pt idx="48">
                  <c:v>362.09616119107625</c:v>
                </c:pt>
                <c:pt idx="49">
                  <c:v>346.54621227792251</c:v>
                </c:pt>
                <c:pt idx="50">
                  <c:v>350.12483887044817</c:v>
                </c:pt>
                <c:pt idx="51">
                  <c:v>351.36852664368797</c:v>
                </c:pt>
                <c:pt idx="52">
                  <c:v>364.90967043337355</c:v>
                </c:pt>
                <c:pt idx="53">
                  <c:v>358.07932835289472</c:v>
                </c:pt>
                <c:pt idx="54">
                  <c:v>350.4406759633257</c:v>
                </c:pt>
                <c:pt idx="55">
                  <c:v>355.15759327787038</c:v>
                </c:pt>
                <c:pt idx="56">
                  <c:v>358.08778197556319</c:v>
                </c:pt>
                <c:pt idx="57">
                  <c:v>340.27618270427945</c:v>
                </c:pt>
                <c:pt idx="58">
                  <c:v>335.91496453924913</c:v>
                </c:pt>
                <c:pt idx="59">
                  <c:v>340.516026874641</c:v>
                </c:pt>
                <c:pt idx="60">
                  <c:v>344</c:v>
                </c:pt>
                <c:pt idx="61">
                  <c:v>344.38596881182298</c:v>
                </c:pt>
                <c:pt idx="62">
                  <c:v>342.90135716735477</c:v>
                </c:pt>
                <c:pt idx="63">
                  <c:v>331.02144359562863</c:v>
                </c:pt>
              </c:numCache>
            </c:numRef>
          </c:val>
          <c:smooth val="0"/>
        </c:ser>
        <c:dLbls>
          <c:showLegendKey val="0"/>
          <c:showVal val="0"/>
          <c:showCatName val="0"/>
          <c:showSerName val="0"/>
          <c:showPercent val="0"/>
          <c:showBubbleSize val="0"/>
        </c:dLbls>
        <c:marker val="1"/>
        <c:smooth val="0"/>
        <c:axId val="125450496"/>
        <c:axId val="125448960"/>
      </c:lineChart>
      <c:catAx>
        <c:axId val="125441536"/>
        <c:scaling>
          <c:orientation val="minMax"/>
        </c:scaling>
        <c:delete val="0"/>
        <c:axPos val="b"/>
        <c:numFmt formatCode="General" sourceLinked="1"/>
        <c:majorTickMark val="out"/>
        <c:minorTickMark val="none"/>
        <c:tickLblPos val="nextTo"/>
        <c:crossAx val="125443072"/>
        <c:crosses val="autoZero"/>
        <c:auto val="1"/>
        <c:lblAlgn val="ctr"/>
        <c:lblOffset val="100"/>
        <c:noMultiLvlLbl val="0"/>
      </c:catAx>
      <c:valAx>
        <c:axId val="125443072"/>
        <c:scaling>
          <c:orientation val="minMax"/>
        </c:scaling>
        <c:delete val="0"/>
        <c:axPos val="l"/>
        <c:majorGridlines/>
        <c:numFmt formatCode="General" sourceLinked="1"/>
        <c:majorTickMark val="out"/>
        <c:minorTickMark val="none"/>
        <c:tickLblPos val="nextTo"/>
        <c:crossAx val="125441536"/>
        <c:crosses val="autoZero"/>
        <c:crossBetween val="between"/>
      </c:valAx>
      <c:valAx>
        <c:axId val="125448960"/>
        <c:scaling>
          <c:orientation val="minMax"/>
        </c:scaling>
        <c:delete val="0"/>
        <c:axPos val="r"/>
        <c:numFmt formatCode="0.0" sourceLinked="1"/>
        <c:majorTickMark val="out"/>
        <c:minorTickMark val="none"/>
        <c:tickLblPos val="nextTo"/>
        <c:crossAx val="125450496"/>
        <c:crosses val="max"/>
        <c:crossBetween val="between"/>
      </c:valAx>
      <c:catAx>
        <c:axId val="125450496"/>
        <c:scaling>
          <c:orientation val="minMax"/>
        </c:scaling>
        <c:delete val="1"/>
        <c:axPos val="b"/>
        <c:numFmt formatCode="General" sourceLinked="1"/>
        <c:majorTickMark val="out"/>
        <c:minorTickMark val="none"/>
        <c:tickLblPos val="nextTo"/>
        <c:crossAx val="125448960"/>
        <c:crosses val="autoZero"/>
        <c:auto val="1"/>
        <c:lblAlgn val="ctr"/>
        <c:lblOffset val="100"/>
        <c:noMultiLvlLbl val="0"/>
      </c:catAx>
    </c:plotArea>
    <c:legend>
      <c:legendPos val="r"/>
      <c:layout>
        <c:manualLayout>
          <c:xMode val="edge"/>
          <c:yMode val="edge"/>
          <c:x val="0.12996087294643724"/>
          <c:y val="0.25341772644136207"/>
          <c:w val="9.9380528822786043E-2"/>
          <c:h val="0.17970963963020459"/>
        </c:manualLayout>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3048225940029155E-2"/>
          <c:y val="0.11485265887671554"/>
          <c:w val="0.88872394146544709"/>
          <c:h val="0.75385111816630468"/>
        </c:manualLayout>
      </c:layout>
      <c:lineChart>
        <c:grouping val="standard"/>
        <c:varyColors val="0"/>
        <c:ser>
          <c:idx val="0"/>
          <c:order val="0"/>
          <c:tx>
            <c:strRef>
              <c:f>'Cumulative Survival'!$BH$4</c:f>
              <c:strCache>
                <c:ptCount val="1"/>
                <c:pt idx="0">
                  <c:v>Māori</c:v>
                </c:pt>
              </c:strCache>
            </c:strRef>
          </c:tx>
          <c:spPr>
            <a:ln w="38100">
              <a:solidFill>
                <a:srgbClr val="508CC8"/>
              </a:solidFill>
              <a:prstDash val="solid"/>
            </a:ln>
          </c:spPr>
          <c:marker>
            <c:symbol val="none"/>
          </c:marker>
          <c:dPt>
            <c:idx val="0"/>
            <c:bubble3D val="0"/>
          </c:dPt>
          <c:dPt>
            <c:idx val="1"/>
            <c:bubble3D val="0"/>
          </c:dPt>
          <c:dPt>
            <c:idx val="2"/>
            <c:bubble3D val="0"/>
          </c:dPt>
          <c:dPt>
            <c:idx val="3"/>
            <c:bubble3D val="0"/>
          </c:dPt>
          <c:dPt>
            <c:idx val="4"/>
            <c:bubble3D val="0"/>
          </c:dPt>
          <c:dPt>
            <c:idx val="5"/>
            <c:bubble3D val="0"/>
          </c:dPt>
          <c:dPt>
            <c:idx val="6"/>
            <c:bubble3D val="0"/>
          </c:dPt>
          <c:dPt>
            <c:idx val="8"/>
            <c:bubble3D val="0"/>
          </c:dPt>
          <c:dPt>
            <c:idx val="10"/>
            <c:bubble3D val="0"/>
          </c:dPt>
          <c:dPt>
            <c:idx val="12"/>
            <c:bubble3D val="0"/>
          </c:dPt>
          <c:dLbls>
            <c:delete val="1"/>
          </c:dLbls>
          <c:cat>
            <c:numRef>
              <c:f>'Cumulative Survival'!$BA$5:$BA$15</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cat>
          <c:val>
            <c:numRef>
              <c:f>'Cumulative Survival'!$BH$5:$BH$15</c:f>
              <c:numCache>
                <c:formatCode>General</c:formatCode>
                <c:ptCount val="11"/>
                <c:pt idx="0">
                  <c:v>100</c:v>
                </c:pt>
                <c:pt idx="1">
                  <c:v>65.815799999999996</c:v>
                </c:pt>
                <c:pt idx="2">
                  <c:v>57.187100000000001</c:v>
                </c:pt>
                <c:pt idx="3">
                  <c:v>52.718900000000005</c:v>
                </c:pt>
                <c:pt idx="4">
                  <c:v>50.0717</c:v>
                </c:pt>
                <c:pt idx="5">
                  <c:v>47.931899999999999</c:v>
                </c:pt>
                <c:pt idx="6">
                  <c:v>46.354399999999998</c:v>
                </c:pt>
                <c:pt idx="7">
                  <c:v>45.259399999999999</c:v>
                </c:pt>
                <c:pt idx="8">
                  <c:v>44.051299999999998</c:v>
                </c:pt>
                <c:pt idx="9">
                  <c:v>43.404199999999996</c:v>
                </c:pt>
                <c:pt idx="10">
                  <c:v>42.683799999999998</c:v>
                </c:pt>
              </c:numCache>
            </c:numRef>
          </c:val>
          <c:smooth val="0"/>
        </c:ser>
        <c:ser>
          <c:idx val="1"/>
          <c:order val="1"/>
          <c:tx>
            <c:strRef>
              <c:f>'Cumulative Survival'!$BK$4</c:f>
              <c:strCache>
                <c:ptCount val="1"/>
                <c:pt idx="0">
                  <c:v>Non-Māori</c:v>
                </c:pt>
              </c:strCache>
            </c:strRef>
          </c:tx>
          <c:spPr>
            <a:ln w="38100">
              <a:solidFill>
                <a:sysClr val="window" lastClr="FFFFFF">
                  <a:lumMod val="50000"/>
                </a:sysClr>
              </a:solidFill>
              <a:prstDash val="solid"/>
            </a:ln>
          </c:spPr>
          <c:marker>
            <c:symbol val="none"/>
          </c:marker>
          <c:dLbls>
            <c:delete val="1"/>
          </c:dLbls>
          <c:val>
            <c:numRef>
              <c:f>'Cumulative Survival'!$BK$5:$BK$15</c:f>
              <c:numCache>
                <c:formatCode>General</c:formatCode>
                <c:ptCount val="11"/>
                <c:pt idx="0">
                  <c:v>100</c:v>
                </c:pt>
                <c:pt idx="1">
                  <c:v>76.702100000000002</c:v>
                </c:pt>
                <c:pt idx="2">
                  <c:v>70.220800000000011</c:v>
                </c:pt>
                <c:pt idx="3">
                  <c:v>66.665499999999994</c:v>
                </c:pt>
                <c:pt idx="4">
                  <c:v>64.279600000000002</c:v>
                </c:pt>
                <c:pt idx="5">
                  <c:v>62.514099999999992</c:v>
                </c:pt>
                <c:pt idx="6">
                  <c:v>61.2042</c:v>
                </c:pt>
                <c:pt idx="7">
                  <c:v>60.189300000000003</c:v>
                </c:pt>
                <c:pt idx="8">
                  <c:v>59.329000000000001</c:v>
                </c:pt>
                <c:pt idx="9">
                  <c:v>58.653700000000001</c:v>
                </c:pt>
                <c:pt idx="10">
                  <c:v>58.078300000000006</c:v>
                </c:pt>
              </c:numCache>
            </c:numRef>
          </c:val>
          <c:smooth val="0"/>
        </c:ser>
        <c:dLbls>
          <c:showLegendKey val="0"/>
          <c:showVal val="1"/>
          <c:showCatName val="0"/>
          <c:showSerName val="0"/>
          <c:showPercent val="0"/>
          <c:showBubbleSize val="0"/>
        </c:dLbls>
        <c:marker val="1"/>
        <c:smooth val="0"/>
        <c:axId val="126982016"/>
        <c:axId val="126984192"/>
      </c:lineChart>
      <c:catAx>
        <c:axId val="126982016"/>
        <c:scaling>
          <c:orientation val="minMax"/>
        </c:scaling>
        <c:delete val="0"/>
        <c:axPos val="b"/>
        <c:title>
          <c:tx>
            <c:rich>
              <a:bodyPr/>
              <a:lstStyle/>
              <a:p>
                <a:pPr>
                  <a:defRPr/>
                </a:pPr>
                <a:r>
                  <a:rPr lang="en-US"/>
                  <a:t>Years since diagnosis</a:t>
                </a:r>
              </a:p>
            </c:rich>
          </c:tx>
          <c:layout/>
          <c:overlay val="0"/>
        </c:title>
        <c:numFmt formatCode="General" sourceLinked="1"/>
        <c:majorTickMark val="none"/>
        <c:minorTickMark val="none"/>
        <c:tickLblPos val="nextTo"/>
        <c:txPr>
          <a:bodyPr rot="0"/>
          <a:lstStyle/>
          <a:p>
            <a:pPr>
              <a:defRPr/>
            </a:pPr>
            <a:endParaRPr lang="en-US"/>
          </a:p>
        </c:txPr>
        <c:crossAx val="126984192"/>
        <c:crosses val="autoZero"/>
        <c:auto val="1"/>
        <c:lblAlgn val="ctr"/>
        <c:lblOffset val="100"/>
        <c:noMultiLvlLbl val="0"/>
      </c:catAx>
      <c:valAx>
        <c:axId val="126984192"/>
        <c:scaling>
          <c:orientation val="minMax"/>
          <c:max val="100"/>
          <c:min val="0"/>
        </c:scaling>
        <c:delete val="0"/>
        <c:axPos val="l"/>
        <c:numFmt formatCode="#,##0" sourceLinked="0"/>
        <c:majorTickMark val="out"/>
        <c:minorTickMark val="none"/>
        <c:tickLblPos val="nextTo"/>
        <c:crossAx val="126982016"/>
        <c:crosses val="autoZero"/>
        <c:crossBetween val="midCat"/>
        <c:majorUnit val="10"/>
      </c:valAx>
      <c:spPr>
        <a:noFill/>
        <a:ln w="25400">
          <a:noFill/>
        </a:ln>
      </c:spPr>
    </c:plotArea>
    <c:legend>
      <c:legendPos val="r"/>
      <c:layout>
        <c:manualLayout>
          <c:xMode val="edge"/>
          <c:yMode val="edge"/>
          <c:x val="0.7449507753923531"/>
          <c:y val="3.8515990583895453E-2"/>
          <c:w val="0.22990406461603682"/>
          <c:h val="0.11549176061367553"/>
        </c:manualLayout>
      </c:layout>
      <c:overlay val="1"/>
    </c:legend>
    <c:plotVisOnly val="1"/>
    <c:dispBlanksAs val="gap"/>
    <c:showDLblsOverMax val="0"/>
  </c:chart>
  <c:spPr>
    <a:solidFill>
      <a:schemeClr val="bg1"/>
    </a:solidFill>
    <a:ln>
      <a:noFill/>
    </a:ln>
  </c:spPr>
  <c:txPr>
    <a:bodyPr/>
    <a:lstStyle/>
    <a:p>
      <a:pPr>
        <a:defRPr sz="1100">
          <a:solidFill>
            <a:schemeClr val="tx1"/>
          </a:solidFill>
          <a:latin typeface="Arial" panose="020B0604020202020204" pitchFamily="34" charset="0"/>
          <a:cs typeface="Arial" panose="020B0604020202020204" pitchFamily="34" charset="0"/>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30"/>
    </mc:Choice>
    <mc:Fallback>
      <c:style val="30"/>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6616876378824736E-2"/>
          <c:y val="0.36552325906070254"/>
          <c:w val="0.89101716936545727"/>
          <c:h val="0.46041157089406376"/>
        </c:manualLayout>
      </c:layout>
      <c:lineChart>
        <c:grouping val="standard"/>
        <c:varyColors val="0"/>
        <c:ser>
          <c:idx val="0"/>
          <c:order val="0"/>
          <c:tx>
            <c:strRef>
              <c:f>Sheet1!$C$8</c:f>
              <c:strCache>
                <c:ptCount val="1"/>
                <c:pt idx="0">
                  <c:v>%</c:v>
                </c:pt>
              </c:strCache>
            </c:strRef>
          </c:tx>
          <c:cat>
            <c:strRef>
              <c:f>Sheet1!$B$9:$B$34</c:f>
              <c:strCache>
                <c:ptCount val="26"/>
                <c:pt idx="0">
                  <c:v>Q1 07/08</c:v>
                </c:pt>
                <c:pt idx="1">
                  <c:v>Q2 07/08</c:v>
                </c:pt>
                <c:pt idx="2">
                  <c:v>Q3 07/08</c:v>
                </c:pt>
                <c:pt idx="3">
                  <c:v>Q4 07/08</c:v>
                </c:pt>
                <c:pt idx="4">
                  <c:v>Q1 08/09</c:v>
                </c:pt>
                <c:pt idx="5">
                  <c:v>Q2 08/09</c:v>
                </c:pt>
                <c:pt idx="6">
                  <c:v>Q3 08/09</c:v>
                </c:pt>
                <c:pt idx="7">
                  <c:v>Q4 08/09</c:v>
                </c:pt>
                <c:pt idx="8">
                  <c:v>Q1 09/10</c:v>
                </c:pt>
                <c:pt idx="9">
                  <c:v>Q2 09/10</c:v>
                </c:pt>
                <c:pt idx="10">
                  <c:v>Q3 09/10</c:v>
                </c:pt>
                <c:pt idx="11">
                  <c:v>Q4 09/10</c:v>
                </c:pt>
                <c:pt idx="12">
                  <c:v>Q1 10/11</c:v>
                </c:pt>
                <c:pt idx="13">
                  <c:v>Q2 10/11</c:v>
                </c:pt>
                <c:pt idx="14">
                  <c:v>Q3 10/11</c:v>
                </c:pt>
                <c:pt idx="15">
                  <c:v>Q4 10/11</c:v>
                </c:pt>
                <c:pt idx="16">
                  <c:v>Q1 11/12</c:v>
                </c:pt>
                <c:pt idx="17">
                  <c:v>Q2 11/12</c:v>
                </c:pt>
                <c:pt idx="18">
                  <c:v>Q3 11/12</c:v>
                </c:pt>
                <c:pt idx="19">
                  <c:v>Q4 11/12</c:v>
                </c:pt>
                <c:pt idx="20">
                  <c:v>Q1 12/13</c:v>
                </c:pt>
                <c:pt idx="21">
                  <c:v>Q2 12/13</c:v>
                </c:pt>
                <c:pt idx="22">
                  <c:v>Q3 12/13</c:v>
                </c:pt>
                <c:pt idx="23">
                  <c:v>Q4 12/13</c:v>
                </c:pt>
                <c:pt idx="24">
                  <c:v>Q1 13/14</c:v>
                </c:pt>
                <c:pt idx="25">
                  <c:v>Q2 13/14</c:v>
                </c:pt>
              </c:strCache>
            </c:strRef>
          </c:cat>
          <c:val>
            <c:numRef>
              <c:f>Sheet1!$C$9:$C$34</c:f>
              <c:numCache>
                <c:formatCode>0.0</c:formatCode>
                <c:ptCount val="26"/>
                <c:pt idx="0">
                  <c:v>96</c:v>
                </c:pt>
                <c:pt idx="1">
                  <c:v>96</c:v>
                </c:pt>
                <c:pt idx="2">
                  <c:v>91</c:v>
                </c:pt>
                <c:pt idx="3">
                  <c:v>97</c:v>
                </c:pt>
                <c:pt idx="4">
                  <c:v>97</c:v>
                </c:pt>
                <c:pt idx="5">
                  <c:v>96</c:v>
                </c:pt>
                <c:pt idx="6">
                  <c:v>97</c:v>
                </c:pt>
                <c:pt idx="7">
                  <c:v>98.4</c:v>
                </c:pt>
                <c:pt idx="8">
                  <c:v>99.5</c:v>
                </c:pt>
                <c:pt idx="9">
                  <c:v>97.5</c:v>
                </c:pt>
                <c:pt idx="10">
                  <c:v>96.9</c:v>
                </c:pt>
                <c:pt idx="11">
                  <c:v>99.3</c:v>
                </c:pt>
                <c:pt idx="12">
                  <c:v>99.5</c:v>
                </c:pt>
                <c:pt idx="13">
                  <c:v>100</c:v>
                </c:pt>
                <c:pt idx="14">
                  <c:v>98.9</c:v>
                </c:pt>
                <c:pt idx="15">
                  <c:v>99.9</c:v>
                </c:pt>
                <c:pt idx="16">
                  <c:v>100</c:v>
                </c:pt>
                <c:pt idx="17">
                  <c:v>100</c:v>
                </c:pt>
                <c:pt idx="18">
                  <c:v>100</c:v>
                </c:pt>
                <c:pt idx="19">
                  <c:v>100</c:v>
                </c:pt>
                <c:pt idx="20">
                  <c:v>100</c:v>
                </c:pt>
                <c:pt idx="21">
                  <c:v>100</c:v>
                </c:pt>
                <c:pt idx="22">
                  <c:v>100</c:v>
                </c:pt>
                <c:pt idx="23">
                  <c:v>100</c:v>
                </c:pt>
                <c:pt idx="24">
                  <c:v>99.9</c:v>
                </c:pt>
                <c:pt idx="25">
                  <c:v>100</c:v>
                </c:pt>
              </c:numCache>
            </c:numRef>
          </c:val>
          <c:smooth val="0"/>
        </c:ser>
        <c:dLbls>
          <c:showLegendKey val="0"/>
          <c:showVal val="0"/>
          <c:showCatName val="0"/>
          <c:showSerName val="0"/>
          <c:showPercent val="0"/>
          <c:showBubbleSize val="0"/>
        </c:dLbls>
        <c:marker val="1"/>
        <c:smooth val="0"/>
        <c:axId val="127020416"/>
        <c:axId val="127054976"/>
      </c:lineChart>
      <c:catAx>
        <c:axId val="127020416"/>
        <c:scaling>
          <c:orientation val="minMax"/>
        </c:scaling>
        <c:delete val="0"/>
        <c:axPos val="b"/>
        <c:numFmt formatCode="General" sourceLinked="0"/>
        <c:majorTickMark val="none"/>
        <c:minorTickMark val="none"/>
        <c:tickLblPos val="nextTo"/>
        <c:txPr>
          <a:bodyPr rot="-5400000" vert="horz"/>
          <a:lstStyle/>
          <a:p>
            <a:pPr>
              <a:defRPr sz="1200"/>
            </a:pPr>
            <a:endParaRPr lang="en-US"/>
          </a:p>
        </c:txPr>
        <c:crossAx val="127054976"/>
        <c:crosses val="autoZero"/>
        <c:auto val="1"/>
        <c:lblAlgn val="ctr"/>
        <c:lblOffset val="100"/>
        <c:noMultiLvlLbl val="0"/>
      </c:catAx>
      <c:valAx>
        <c:axId val="127054976"/>
        <c:scaling>
          <c:orientation val="minMax"/>
          <c:max val="105"/>
          <c:min val="0"/>
        </c:scaling>
        <c:delete val="0"/>
        <c:axPos val="l"/>
        <c:majorGridlines/>
        <c:title>
          <c:tx>
            <c:rich>
              <a:bodyPr rot="0" vert="horz"/>
              <a:lstStyle/>
              <a:p>
                <a:pPr>
                  <a:defRPr/>
                </a:pPr>
                <a:r>
                  <a:rPr lang="en-US"/>
                  <a:t>Percentage achieving target</a:t>
                </a:r>
              </a:p>
            </c:rich>
          </c:tx>
          <c:layout>
            <c:manualLayout>
              <c:xMode val="edge"/>
              <c:yMode val="edge"/>
              <c:x val="5.3226879574184965E-3"/>
              <c:y val="0.33532676753963753"/>
            </c:manualLayout>
          </c:layout>
          <c:overlay val="0"/>
        </c:title>
        <c:numFmt formatCode="0.0" sourceLinked="1"/>
        <c:majorTickMark val="none"/>
        <c:minorTickMark val="none"/>
        <c:tickLblPos val="nextTo"/>
        <c:txPr>
          <a:bodyPr/>
          <a:lstStyle/>
          <a:p>
            <a:pPr>
              <a:defRPr sz="1200"/>
            </a:pPr>
            <a:endParaRPr lang="en-US"/>
          </a:p>
        </c:txPr>
        <c:crossAx val="127020416"/>
        <c:crosses val="autoZero"/>
        <c:crossBetween val="between"/>
      </c:valAx>
      <c:dTable>
        <c:showHorzBorder val="1"/>
        <c:showVertBorder val="1"/>
        <c:showOutline val="1"/>
        <c:showKeys val="0"/>
        <c:txPr>
          <a:bodyPr/>
          <a:lstStyle/>
          <a:p>
            <a:pPr rtl="0">
              <a:defRPr sz="800" baseline="0"/>
            </a:pPr>
            <a:endParaRPr lang="en-US"/>
          </a:p>
        </c:txPr>
      </c:dTable>
    </c:plotArea>
    <c:plotVisOnly val="1"/>
    <c:dispBlanksAs val="gap"/>
    <c:showDLblsOverMax val="0"/>
  </c:chart>
  <c:externalData r:id="rId2">
    <c:autoUpdate val="0"/>
  </c:externalData>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drawing1.xml><?xml version="1.0" encoding="utf-8"?>
<c:userShapes xmlns:c="http://schemas.openxmlformats.org/drawingml/2006/chart">
  <cdr:relSizeAnchor xmlns:cdr="http://schemas.openxmlformats.org/drawingml/2006/chartDrawing">
    <cdr:from>
      <cdr:x>0</cdr:x>
      <cdr:y>0.01069</cdr:y>
    </cdr:from>
    <cdr:to>
      <cdr:x>0.3638</cdr:x>
      <cdr:y>0.09077</cdr:y>
    </cdr:to>
    <cdr:sp macro="" textlink="">
      <cdr:nvSpPr>
        <cdr:cNvPr id="2" name="TextBox 1"/>
        <cdr:cNvSpPr txBox="1"/>
      </cdr:nvSpPr>
      <cdr:spPr>
        <a:xfrm xmlns:a="http://schemas.openxmlformats.org/drawingml/2006/main">
          <a:off x="0" y="31347"/>
          <a:ext cx="1764697" cy="2349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l"/>
          <a:r>
            <a:rPr lang="en-NZ" sz="1100" b="0">
              <a:solidFill>
                <a:schemeClr val="tx1"/>
              </a:solidFill>
              <a:latin typeface="Arial" panose="020B0604020202020204" pitchFamily="34" charset="0"/>
              <a:cs typeface="Arial" panose="020B0604020202020204" pitchFamily="34" charset="0"/>
            </a:rPr>
            <a:t>Survival (%)</a:t>
          </a:r>
        </a:p>
      </cdr:txBody>
    </cdr:sp>
  </cdr:relSizeAnchor>
</c:userShapes>
</file>

<file path=ppt/drawings/drawing2.xml><?xml version="1.0" encoding="utf-8"?>
<c:userShapes xmlns:c="http://schemas.openxmlformats.org/drawingml/2006/chart">
  <cdr:relSizeAnchor xmlns:cdr="http://schemas.openxmlformats.org/drawingml/2006/chartDrawing">
    <cdr:from>
      <cdr:x>0.6161</cdr:x>
      <cdr:y>0.35595</cdr:y>
    </cdr:from>
    <cdr:to>
      <cdr:x>0.61776</cdr:x>
      <cdr:y>0.83733</cdr:y>
    </cdr:to>
    <cdr:cxnSp macro="">
      <cdr:nvCxnSpPr>
        <cdr:cNvPr id="6" name="Straight Connector 5"/>
        <cdr:cNvCxnSpPr/>
      </cdr:nvCxnSpPr>
      <cdr:spPr>
        <a:xfrm xmlns:a="http://schemas.openxmlformats.org/drawingml/2006/main">
          <a:off x="5880100" y="2163101"/>
          <a:ext cx="15875" cy="2925325"/>
        </a:xfrm>
        <a:prstGeom xmlns:a="http://schemas.openxmlformats.org/drawingml/2006/main" prst="line">
          <a:avLst/>
        </a:prstGeom>
        <a:ln xmlns:a="http://schemas.openxmlformats.org/drawingml/2006/main">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0.07685</cdr:x>
      <cdr:y>0.38558</cdr:y>
    </cdr:from>
    <cdr:to>
      <cdr:x>0.21457</cdr:x>
      <cdr:y>0.82602</cdr:y>
    </cdr:to>
    <cdr:sp macro="" textlink="">
      <cdr:nvSpPr>
        <cdr:cNvPr id="9" name="TextBox 8"/>
        <cdr:cNvSpPr txBox="1"/>
      </cdr:nvSpPr>
      <cdr:spPr>
        <a:xfrm xmlns:a="http://schemas.openxmlformats.org/drawingml/2006/main">
          <a:off x="733460" y="2343150"/>
          <a:ext cx="1314415" cy="2676532"/>
        </a:xfrm>
        <a:prstGeom xmlns:a="http://schemas.openxmlformats.org/drawingml/2006/main" prst="rect">
          <a:avLst/>
        </a:prstGeom>
        <a:noFill xmlns:a="http://schemas.openxmlformats.org/drawingml/2006/main"/>
      </cdr:spPr>
      <cdr:txBody>
        <a:bodyPr xmlns:a="http://schemas.openxmlformats.org/drawingml/2006/main" vertOverflow="clip" wrap="square" rtlCol="0"/>
        <a:lstStyle xmlns:a="http://schemas.openxmlformats.org/drawingml/2006/main"/>
        <a:p xmlns:a="http://schemas.openxmlformats.org/drawingml/2006/main">
          <a:endParaRPr lang="en-NZ" sz="1100" dirty="0"/>
        </a:p>
        <a:p xmlns:a="http://schemas.openxmlformats.org/drawingml/2006/main">
          <a:endParaRPr lang="en-NZ" sz="1100" dirty="0"/>
        </a:p>
        <a:p xmlns:a="http://schemas.openxmlformats.org/drawingml/2006/main">
          <a:endParaRPr lang="en-NZ" sz="1100" dirty="0"/>
        </a:p>
        <a:p xmlns:a="http://schemas.openxmlformats.org/drawingml/2006/main">
          <a:endParaRPr lang="en-NZ" sz="1100" dirty="0"/>
        </a:p>
        <a:p xmlns:a="http://schemas.openxmlformats.org/drawingml/2006/main">
          <a:endParaRPr lang="en-NZ" sz="1100" dirty="0"/>
        </a:p>
        <a:p xmlns:a="http://schemas.openxmlformats.org/drawingml/2006/main">
          <a:pPr algn="ctr"/>
          <a:r>
            <a:rPr lang="en-NZ" sz="1100" dirty="0"/>
            <a:t>8 week target</a:t>
          </a:r>
        </a:p>
      </cdr:txBody>
    </cdr:sp>
  </cdr:relSizeAnchor>
  <cdr:relSizeAnchor xmlns:cdr="http://schemas.openxmlformats.org/drawingml/2006/chartDrawing">
    <cdr:from>
      <cdr:x>0.21457</cdr:x>
      <cdr:y>0.38715</cdr:y>
    </cdr:from>
    <cdr:to>
      <cdr:x>0.62475</cdr:x>
      <cdr:y>0.82445</cdr:y>
    </cdr:to>
    <cdr:sp macro="" textlink="">
      <cdr:nvSpPr>
        <cdr:cNvPr id="10" name="TextBox 9"/>
        <cdr:cNvSpPr txBox="1"/>
      </cdr:nvSpPr>
      <cdr:spPr>
        <a:xfrm xmlns:a="http://schemas.openxmlformats.org/drawingml/2006/main">
          <a:off x="2047875" y="2352691"/>
          <a:ext cx="3914775" cy="2657450"/>
        </a:xfrm>
        <a:prstGeom xmlns:a="http://schemas.openxmlformats.org/drawingml/2006/main" prst="rect">
          <a:avLst/>
        </a:prstGeom>
        <a:noFill xmlns:a="http://schemas.openxmlformats.org/drawingml/2006/main"/>
      </cdr:spPr>
      <cdr:txBody>
        <a:bodyPr xmlns:a="http://schemas.openxmlformats.org/drawingml/2006/main" vertOverflow="clip" wrap="square" rtlCol="0"/>
        <a:lstStyle xmlns:a="http://schemas.openxmlformats.org/drawingml/2006/main"/>
        <a:p xmlns:a="http://schemas.openxmlformats.org/drawingml/2006/main">
          <a:endParaRPr lang="en-NZ" sz="1100" dirty="0"/>
        </a:p>
        <a:p xmlns:a="http://schemas.openxmlformats.org/drawingml/2006/main">
          <a:endParaRPr lang="en-NZ" sz="1100" dirty="0"/>
        </a:p>
        <a:p xmlns:a="http://schemas.openxmlformats.org/drawingml/2006/main">
          <a:endParaRPr lang="en-NZ" sz="1100" dirty="0"/>
        </a:p>
        <a:p xmlns:a="http://schemas.openxmlformats.org/drawingml/2006/main">
          <a:endParaRPr lang="en-NZ" sz="1100" dirty="0"/>
        </a:p>
        <a:p xmlns:a="http://schemas.openxmlformats.org/drawingml/2006/main">
          <a:endParaRPr lang="en-NZ" sz="1100" dirty="0"/>
        </a:p>
        <a:p xmlns:a="http://schemas.openxmlformats.org/drawingml/2006/main">
          <a:pPr algn="ctr"/>
          <a:r>
            <a:rPr lang="en-NZ" sz="1100" dirty="0"/>
            <a:t>6</a:t>
          </a:r>
          <a:r>
            <a:rPr lang="en-NZ" sz="1100" baseline="0" dirty="0"/>
            <a:t> week wait target</a:t>
          </a:r>
          <a:endParaRPr lang="en-NZ" sz="1100" dirty="0"/>
        </a:p>
      </cdr:txBody>
    </cdr:sp>
  </cdr:relSizeAnchor>
  <cdr:relSizeAnchor xmlns:cdr="http://schemas.openxmlformats.org/drawingml/2006/chartDrawing">
    <cdr:from>
      <cdr:x>0.61677</cdr:x>
      <cdr:y>0.57276</cdr:y>
    </cdr:from>
    <cdr:to>
      <cdr:x>0.96906</cdr:x>
      <cdr:y>0.69906</cdr:y>
    </cdr:to>
    <cdr:sp macro="" textlink="">
      <cdr:nvSpPr>
        <cdr:cNvPr id="11" name="TextBox 10"/>
        <cdr:cNvSpPr txBox="1"/>
      </cdr:nvSpPr>
      <cdr:spPr>
        <a:xfrm xmlns:a="http://schemas.openxmlformats.org/drawingml/2006/main">
          <a:off x="5075770" y="2592288"/>
          <a:ext cx="2899206" cy="5716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NZ" sz="1100" dirty="0"/>
            <a:t>4</a:t>
          </a:r>
          <a:r>
            <a:rPr lang="en-NZ" sz="1100" baseline="0" dirty="0"/>
            <a:t> week wait target</a:t>
          </a:r>
          <a:endParaRPr lang="en-NZ" sz="1100" dirty="0"/>
        </a:p>
      </cdr:txBody>
    </cdr:sp>
  </cdr:relSizeAnchor>
  <cdr:relSizeAnchor xmlns:cdr="http://schemas.openxmlformats.org/drawingml/2006/chartDrawing">
    <cdr:from>
      <cdr:x>0.21291</cdr:x>
      <cdr:y>0.35319</cdr:y>
    </cdr:from>
    <cdr:to>
      <cdr:x>0.21443</cdr:x>
      <cdr:y>0.82794</cdr:y>
    </cdr:to>
    <cdr:cxnSp macro="">
      <cdr:nvCxnSpPr>
        <cdr:cNvPr id="7" name="Straight Connector 6"/>
        <cdr:cNvCxnSpPr/>
      </cdr:nvCxnSpPr>
      <cdr:spPr>
        <a:xfrm xmlns:a="http://schemas.openxmlformats.org/drawingml/2006/main">
          <a:off x="2032000" y="2146300"/>
          <a:ext cx="14507" cy="2885032"/>
        </a:xfrm>
        <a:prstGeom xmlns:a="http://schemas.openxmlformats.org/drawingml/2006/main" prst="line">
          <a:avLst/>
        </a:prstGeom>
        <a:ln xmlns:a="http://schemas.openxmlformats.org/drawingml/2006/main">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217B195-027E-4DC7-ACC7-B4A33132C138}" type="datetimeFigureOut">
              <a:rPr lang="en-NZ" smtClean="0"/>
              <a:t>07/04/2017</a:t>
            </a:fld>
            <a:endParaRPr lang="en-NZ"/>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3F7EE2A-ED76-44AB-BA3A-676ED41F36BE}" type="slidenum">
              <a:rPr lang="en-NZ" smtClean="0"/>
              <a:t>‹#›</a:t>
            </a:fld>
            <a:endParaRPr lang="en-NZ"/>
          </a:p>
        </p:txBody>
      </p:sp>
    </p:spTree>
    <p:extLst>
      <p:ext uri="{BB962C8B-B14F-4D97-AF65-F5344CB8AC3E}">
        <p14:creationId xmlns:p14="http://schemas.microsoft.com/office/powerpoint/2010/main" val="689518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NZ" altLang="en-US" dirty="0" smtClean="0">
                <a:ea typeface="ＭＳ Ｐゴシック" pitchFamily="4" charset="-128"/>
              </a:rPr>
              <a:t>I’m</a:t>
            </a:r>
            <a:r>
              <a:rPr lang="en-NZ" altLang="en-US" baseline="0" dirty="0" smtClean="0">
                <a:ea typeface="ＭＳ Ｐゴシック" pitchFamily="4" charset="-128"/>
              </a:rPr>
              <a:t> Jan Smith, manager Midland Cancer Network.  Apologies from Dr Humphrey Pullon clinical director who couldn’t be here today due to scheduled patient clinics.</a:t>
            </a:r>
          </a:p>
          <a:p>
            <a:pPr>
              <a:defRPr/>
            </a:pPr>
            <a:endParaRPr lang="en-NZ" altLang="en-US" dirty="0" smtClean="0">
              <a:ea typeface="ＭＳ Ｐゴシック" pitchFamily="4" charset="-128"/>
            </a:endParaRPr>
          </a:p>
          <a:p>
            <a:pPr>
              <a:defRPr/>
            </a:pPr>
            <a:r>
              <a:rPr lang="en-NZ" altLang="en-US" dirty="0" smtClean="0">
                <a:ea typeface="ＭＳ Ｐゴシック" pitchFamily="4" charset="-128"/>
              </a:rPr>
              <a:t>Presentation today is going to cover:</a:t>
            </a:r>
          </a:p>
          <a:p>
            <a:pPr marL="171450" indent="-171450">
              <a:buFont typeface="Arial" panose="020B0604020202020204" pitchFamily="34" charset="0"/>
              <a:buChar char="•"/>
              <a:defRPr/>
            </a:pPr>
            <a:r>
              <a:rPr lang="en-NZ" altLang="en-US" dirty="0" smtClean="0">
                <a:ea typeface="ＭＳ Ｐゴシック" pitchFamily="4" charset="-128"/>
              </a:rPr>
              <a:t>an overview of the burden of cancer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altLang="en-US" baseline="0" dirty="0" smtClean="0">
                <a:ea typeface="ＭＳ Ｐゴシック" pitchFamily="4" charset="-128"/>
              </a:rPr>
              <a:t>Midland Cancer Strategy Plan 2015-2020 – where are we at 18 months since launch?</a:t>
            </a:r>
          </a:p>
          <a:p>
            <a:pPr marL="171450" indent="-171450">
              <a:buFont typeface="Arial" panose="020B0604020202020204" pitchFamily="34" charset="0"/>
              <a:buChar char="•"/>
              <a:defRPr/>
            </a:pPr>
            <a:r>
              <a:rPr lang="en-NZ" altLang="en-US" dirty="0" smtClean="0">
                <a:ea typeface="ＭＳ Ｐゴシック" pitchFamily="4" charset="-128"/>
              </a:rPr>
              <a:t>Describe who the network is and how we work</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altLang="en-US" dirty="0" smtClean="0">
                <a:ea typeface="ＭＳ Ｐゴシック" pitchFamily="4" charset="-128"/>
              </a:rPr>
              <a:t>Cancer</a:t>
            </a:r>
            <a:r>
              <a:rPr lang="en-NZ" altLang="en-US" baseline="0" dirty="0" smtClean="0">
                <a:ea typeface="ＭＳ Ｐゴシック" pitchFamily="4" charset="-128"/>
              </a:rPr>
              <a:t> Health Target – how the region is performing</a:t>
            </a:r>
          </a:p>
          <a:p>
            <a:pPr marL="171450" indent="-171450">
              <a:buFont typeface="Arial" panose="020B0604020202020204" pitchFamily="34" charset="0"/>
              <a:buChar char="•"/>
              <a:defRPr/>
            </a:pPr>
            <a:r>
              <a:rPr lang="en-NZ" altLang="en-US" baseline="0" dirty="0" smtClean="0">
                <a:ea typeface="ＭＳ Ｐゴシック" pitchFamily="4" charset="-128"/>
              </a:rPr>
              <a:t>Key achievements 18 months on since launching the Strategy Plan</a:t>
            </a:r>
          </a:p>
          <a:p>
            <a:pPr marL="171450" indent="-171450">
              <a:buFont typeface="Arial" panose="020B0604020202020204" pitchFamily="34" charset="0"/>
              <a:buChar char="•"/>
              <a:defRPr/>
            </a:pPr>
            <a:r>
              <a:rPr lang="en-NZ" altLang="en-US" baseline="0" dirty="0" smtClean="0">
                <a:ea typeface="ＭＳ Ｐゴシック" pitchFamily="4" charset="-128"/>
              </a:rPr>
              <a:t>Some exciting preliminary results of a Midland routes to cancer diagnosis and treatment project</a:t>
            </a:r>
          </a:p>
          <a:p>
            <a:pPr marL="171450" indent="-171450">
              <a:buFont typeface="Arial" panose="020B0604020202020204" pitchFamily="34" charset="0"/>
              <a:buChar char="•"/>
              <a:defRPr/>
            </a:pPr>
            <a:r>
              <a:rPr lang="en-NZ" altLang="en-US" baseline="0" dirty="0" smtClean="0">
                <a:ea typeface="ＭＳ Ｐゴシック" pitchFamily="4" charset="-128"/>
              </a:rPr>
              <a:t>Present high level strategies that provide an opportunity on how to address our key challenges </a:t>
            </a:r>
          </a:p>
          <a:p>
            <a:pPr marL="171450" indent="-171450">
              <a:buFont typeface="Arial" panose="020B0604020202020204" pitchFamily="34" charset="0"/>
              <a:buChar char="•"/>
              <a:defRPr/>
            </a:pPr>
            <a:r>
              <a:rPr lang="en-NZ" altLang="en-US" baseline="0" dirty="0" smtClean="0">
                <a:ea typeface="ＭＳ Ｐゴシック" pitchFamily="4" charset="-128"/>
              </a:rPr>
              <a:t>Lastly I will provide an overview of the bowel screening pathway that is due to start roll out within the region in 2018/19</a:t>
            </a:r>
          </a:p>
          <a:p>
            <a:pPr marL="171450" indent="-171450">
              <a:buFont typeface="Arial" panose="020B0604020202020204" pitchFamily="34" charset="0"/>
              <a:buChar char="•"/>
              <a:defRPr/>
            </a:pPr>
            <a:endParaRPr lang="en-NZ" altLang="en-US" baseline="0" dirty="0" smtClean="0">
              <a:ea typeface="ＭＳ Ｐゴシック" pitchFamily="4" charset="-128"/>
            </a:endParaRPr>
          </a:p>
          <a:p>
            <a:pPr marL="171450" indent="-171450">
              <a:buFont typeface="Arial" panose="020B0604020202020204" pitchFamily="34" charset="0"/>
              <a:buChar char="•"/>
              <a:defRPr/>
            </a:pPr>
            <a:r>
              <a:rPr lang="en-NZ" altLang="en-US" baseline="0" dirty="0" smtClean="0">
                <a:ea typeface="ＭＳ Ｐゴシック" pitchFamily="4" charset="-128"/>
              </a:rPr>
              <a:t>Then we can have a chance to discuss any queries or questions.</a:t>
            </a:r>
          </a:p>
          <a:p>
            <a:pPr marL="171450" indent="-171450">
              <a:buFont typeface="Arial" panose="020B0604020202020204" pitchFamily="34" charset="0"/>
              <a:buChar char="•"/>
              <a:defRPr/>
            </a:pPr>
            <a:endParaRPr lang="en-NZ" altLang="en-US" dirty="0" smtClean="0">
              <a:ea typeface="ＭＳ Ｐゴシック" pitchFamily="4" charset="-128"/>
            </a:endParaRPr>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4" charset="-128"/>
              </a:defRPr>
            </a:lvl1pPr>
            <a:lvl2pPr marL="742950" indent="-285750">
              <a:defRPr sz="2400">
                <a:solidFill>
                  <a:schemeClr val="tx1"/>
                </a:solidFill>
                <a:latin typeface="Arial" charset="0"/>
                <a:ea typeface="ＭＳ Ｐゴシック" pitchFamily="4" charset="-128"/>
              </a:defRPr>
            </a:lvl2pPr>
            <a:lvl3pPr marL="1143000" indent="-228600">
              <a:defRPr sz="2400">
                <a:solidFill>
                  <a:schemeClr val="tx1"/>
                </a:solidFill>
                <a:latin typeface="Arial" charset="0"/>
                <a:ea typeface="ＭＳ Ｐゴシック" pitchFamily="4" charset="-128"/>
              </a:defRPr>
            </a:lvl3pPr>
            <a:lvl4pPr marL="1600200" indent="-228600">
              <a:defRPr sz="2400">
                <a:solidFill>
                  <a:schemeClr val="tx1"/>
                </a:solidFill>
                <a:latin typeface="Arial" charset="0"/>
                <a:ea typeface="ＭＳ Ｐゴシック" pitchFamily="4" charset="-128"/>
              </a:defRPr>
            </a:lvl4pPr>
            <a:lvl5pPr marL="2057400" indent="-228600">
              <a:defRPr sz="2400">
                <a:solidFill>
                  <a:schemeClr val="tx1"/>
                </a:solidFill>
                <a:latin typeface="Arial" charset="0"/>
                <a:ea typeface="ＭＳ Ｐゴシック" pitchFamily="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4" charset="-128"/>
              </a:defRPr>
            </a:lvl9pPr>
          </a:lstStyle>
          <a:p>
            <a:fld id="{3A298177-0C9C-445A-9D6A-2D27C545D409}" type="slidenum">
              <a:rPr lang="en-US" altLang="en-US" sz="1200">
                <a:solidFill>
                  <a:prstClr val="black"/>
                </a:solidFill>
              </a:rPr>
              <a:pPr/>
              <a:t>1</a:t>
            </a:fld>
            <a:endParaRPr lang="en-US" altLang="en-US" sz="120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xfrm>
            <a:off x="485776" y="4714876"/>
            <a:ext cx="587692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NZ" altLang="en-US" dirty="0" smtClean="0">
                <a:ea typeface="ＭＳ Ｐゴシック" pitchFamily="4" charset="-128"/>
              </a:rPr>
              <a:t>Midland has a number of clinical leads for each tumour or service working group to work on relevant priorities.</a:t>
            </a:r>
          </a:p>
          <a:p>
            <a:r>
              <a:rPr lang="en-NZ" altLang="en-US" dirty="0" smtClean="0">
                <a:ea typeface="ＭＳ Ｐゴシック" pitchFamily="4" charset="-128"/>
              </a:rPr>
              <a:t>All of the clinical chairs sit on the MCN Executive Group which is co-chaired by Humphrey and lead COO – the reason for this is that management is required to help facilitate system and process changes – we need a partnership approach.  </a:t>
            </a:r>
          </a:p>
          <a:p>
            <a:r>
              <a:rPr lang="en-NZ" altLang="en-US" dirty="0" smtClean="0">
                <a:ea typeface="ＭＳ Ｐゴシック" pitchFamily="4" charset="-128"/>
              </a:rPr>
              <a:t>This is a very simplified structure linking with national governance.  At a national level there is an integrated cancer programme for the DHBs, regional cancer networks and Ministry of Health. </a:t>
            </a:r>
          </a:p>
          <a:p>
            <a:r>
              <a:rPr lang="en-NZ" altLang="en-US" dirty="0" smtClean="0">
                <a:ea typeface="ＭＳ Ｐゴシック" pitchFamily="4" charset="-128"/>
              </a:rPr>
              <a:t>The four networks work together closely and take lead for certain priority areas at a national level.</a:t>
            </a:r>
          </a:p>
          <a:p>
            <a:r>
              <a:rPr lang="en-NZ" altLang="en-US" dirty="0" smtClean="0">
                <a:ea typeface="ＭＳ Ｐゴシック" pitchFamily="4" charset="-128"/>
              </a:rPr>
              <a:t>Midland and Northern networks work closely together based on Midland patient flow areas</a:t>
            </a:r>
            <a:r>
              <a:rPr lang="en-NZ" altLang="en-US" baseline="0" dirty="0" smtClean="0">
                <a:ea typeface="ＭＳ Ｐゴシック" pitchFamily="4" charset="-128"/>
              </a:rPr>
              <a:t> – such as gynae-oncology</a:t>
            </a:r>
            <a:endParaRPr lang="en-NZ" altLang="en-US" dirty="0" smtClean="0">
              <a:ea typeface="ＭＳ Ｐゴシック" pitchFamily="4" charset="-128"/>
            </a:endParaRPr>
          </a:p>
          <a:p>
            <a:r>
              <a:rPr lang="en-NZ" altLang="en-US" dirty="0" smtClean="0">
                <a:ea typeface="ＭＳ Ｐゴシック" pitchFamily="4" charset="-128"/>
              </a:rPr>
              <a:t>One other unique aspect is the Midland network is we are the lead for the national lung cancer work programme.</a:t>
            </a:r>
          </a:p>
          <a:p>
            <a:endParaRPr lang="en-NZ" altLang="en-US" dirty="0" smtClean="0">
              <a:ea typeface="ＭＳ Ｐゴシック" pitchFamily="4" charset="-128"/>
            </a:endParaRPr>
          </a:p>
        </p:txBody>
      </p:sp>
      <p:sp>
        <p:nvSpPr>
          <p:cNvPr id="5325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4" charset="-128"/>
              </a:defRPr>
            </a:lvl1pPr>
            <a:lvl2pPr marL="742950" indent="-285750">
              <a:defRPr sz="2400">
                <a:solidFill>
                  <a:schemeClr val="tx1"/>
                </a:solidFill>
                <a:latin typeface="Arial" charset="0"/>
                <a:ea typeface="ＭＳ Ｐゴシック" pitchFamily="4" charset="-128"/>
              </a:defRPr>
            </a:lvl2pPr>
            <a:lvl3pPr marL="1143000" indent="-228600">
              <a:defRPr sz="2400">
                <a:solidFill>
                  <a:schemeClr val="tx1"/>
                </a:solidFill>
                <a:latin typeface="Arial" charset="0"/>
                <a:ea typeface="ＭＳ Ｐゴシック" pitchFamily="4" charset="-128"/>
              </a:defRPr>
            </a:lvl3pPr>
            <a:lvl4pPr marL="1600200" indent="-228600">
              <a:defRPr sz="2400">
                <a:solidFill>
                  <a:schemeClr val="tx1"/>
                </a:solidFill>
                <a:latin typeface="Arial" charset="0"/>
                <a:ea typeface="ＭＳ Ｐゴシック" pitchFamily="4" charset="-128"/>
              </a:defRPr>
            </a:lvl4pPr>
            <a:lvl5pPr marL="2057400" indent="-228600">
              <a:defRPr sz="2400">
                <a:solidFill>
                  <a:schemeClr val="tx1"/>
                </a:solidFill>
                <a:latin typeface="Arial" charset="0"/>
                <a:ea typeface="ＭＳ Ｐゴシック" pitchFamily="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4" charset="-128"/>
              </a:defRPr>
            </a:lvl9pPr>
          </a:lstStyle>
          <a:p>
            <a:fld id="{EC5B9501-4136-45BC-B8EF-0BC2BA632C2E}" type="slidenum">
              <a:rPr lang="en-US" altLang="en-US" sz="1200">
                <a:solidFill>
                  <a:prstClr val="black"/>
                </a:solidFill>
              </a:rPr>
              <a:pPr/>
              <a:t>10</a:t>
            </a:fld>
            <a:endParaRPr lang="en-US" altLang="en-US" sz="120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1" indent="-285750" algn="l" defTabSz="914400" rtl="0" eaLnBrk="0" fontAlgn="base" latinLnBrk="0" hangingPunct="0">
              <a:lnSpc>
                <a:spcPct val="100000"/>
              </a:lnSpc>
              <a:spcBef>
                <a:spcPts val="2400"/>
              </a:spcBef>
              <a:spcAft>
                <a:spcPct val="0"/>
              </a:spcAft>
              <a:buClrTx/>
              <a:buSzTx/>
              <a:buFont typeface="Arial" charset="0"/>
              <a:buChar char="•"/>
              <a:tabLst/>
              <a:defRPr/>
            </a:pPr>
            <a:r>
              <a:rPr kumimoji="0" lang="en-NZ" altLang="en-US" sz="2400" b="0" i="0" u="none" strike="noStrike" kern="0" cap="none" spc="0" normalizeH="0" baseline="0" noProof="0" dirty="0" smtClean="0">
                <a:ln>
                  <a:noFill/>
                </a:ln>
                <a:solidFill>
                  <a:srgbClr val="547575"/>
                </a:solidFill>
                <a:effectLst/>
                <a:uLnTx/>
                <a:uFillTx/>
                <a:latin typeface="Arial"/>
                <a:ea typeface="+mn-ea"/>
                <a:cs typeface="+mn-cs"/>
              </a:rPr>
              <a:t>The new cancer health target started 1 Oct 2014 - First public reporting for Q2 2014/15 (Oct –Dec 2014) in February 2015</a:t>
            </a:r>
          </a:p>
          <a:p>
            <a:pPr marL="285750" marR="0" lvl="1" indent="-285750" algn="l" defTabSz="914400" rtl="0" eaLnBrk="0" fontAlgn="base" latinLnBrk="0" hangingPunct="0">
              <a:lnSpc>
                <a:spcPct val="100000"/>
              </a:lnSpc>
              <a:spcBef>
                <a:spcPts val="2400"/>
              </a:spcBef>
              <a:spcAft>
                <a:spcPct val="0"/>
              </a:spcAft>
              <a:buClrTx/>
              <a:buSzTx/>
              <a:buFont typeface="Arial" charset="0"/>
              <a:buChar char="•"/>
              <a:tabLst/>
              <a:defRPr/>
            </a:pPr>
            <a:r>
              <a:rPr kumimoji="0" lang="en-NZ" altLang="en-US" sz="2400" b="0" i="0" u="none" strike="noStrike" kern="0" cap="none" spc="0" normalizeH="0" baseline="0" noProof="0" dirty="0" smtClean="0">
                <a:ln>
                  <a:noFill/>
                </a:ln>
                <a:solidFill>
                  <a:srgbClr val="547575"/>
                </a:solidFill>
                <a:effectLst/>
                <a:uLnTx/>
                <a:uFillTx/>
                <a:latin typeface="Arial"/>
                <a:ea typeface="+mn-ea"/>
                <a:cs typeface="+mn-cs"/>
              </a:rPr>
              <a:t>Date of GP referral triaged by hospital consultant.</a:t>
            </a:r>
          </a:p>
          <a:p>
            <a:pPr marL="285750" marR="0" lvl="1" indent="-285750" algn="l" defTabSz="914400" rtl="0" eaLnBrk="0" fontAlgn="base" latinLnBrk="0" hangingPunct="0">
              <a:lnSpc>
                <a:spcPct val="100000"/>
              </a:lnSpc>
              <a:spcBef>
                <a:spcPts val="2400"/>
              </a:spcBef>
              <a:spcAft>
                <a:spcPct val="0"/>
              </a:spcAft>
              <a:buClrTx/>
              <a:buSzTx/>
              <a:buFont typeface="Arial" charset="0"/>
              <a:buChar char="•"/>
              <a:tabLst/>
              <a:defRPr/>
            </a:pPr>
            <a:r>
              <a:rPr kumimoji="0" lang="en-NZ" altLang="en-US" sz="2400" b="0" i="0" u="none" strike="noStrike" kern="0" cap="none" spc="0" normalizeH="0" baseline="0" noProof="0" dirty="0" smtClean="0">
                <a:ln>
                  <a:noFill/>
                </a:ln>
                <a:solidFill>
                  <a:srgbClr val="547575"/>
                </a:solidFill>
                <a:effectLst/>
                <a:uLnTx/>
                <a:uFillTx/>
                <a:latin typeface="Arial"/>
                <a:ea typeface="+mn-ea"/>
                <a:cs typeface="+mn-cs"/>
              </a:rPr>
              <a:t>Patients to receive their first cancer treatment (or other management) within 62 days of being referred with a high suspicion of cancer and a need to be seen within 2 weeks </a:t>
            </a:r>
          </a:p>
          <a:p>
            <a:pPr marL="285750" marR="0" lvl="1" indent="-285750" algn="l" defTabSz="914400" rtl="0" eaLnBrk="0" fontAlgn="base" latinLnBrk="0" hangingPunct="0">
              <a:lnSpc>
                <a:spcPct val="100000"/>
              </a:lnSpc>
              <a:spcBef>
                <a:spcPts val="2400"/>
              </a:spcBef>
              <a:spcAft>
                <a:spcPct val="0"/>
              </a:spcAft>
              <a:buClrTx/>
              <a:buSzTx/>
              <a:buFont typeface="Arial" charset="0"/>
              <a:buChar char="•"/>
              <a:tabLst/>
              <a:defRPr/>
            </a:pPr>
            <a:r>
              <a:rPr kumimoji="0" lang="en-NZ" altLang="en-US" sz="2400" b="0" i="0" u="none" strike="noStrike" kern="0" cap="none" spc="0" normalizeH="0" baseline="0" noProof="0" dirty="0" smtClean="0">
                <a:ln>
                  <a:noFill/>
                </a:ln>
                <a:solidFill>
                  <a:srgbClr val="547575"/>
                </a:solidFill>
                <a:effectLst/>
                <a:uLnTx/>
                <a:uFillTx/>
                <a:latin typeface="Arial"/>
                <a:ea typeface="+mn-ea"/>
                <a:cs typeface="+mn-cs"/>
              </a:rPr>
              <a:t>85% by July 2016, increasing to 90% by June 2017</a:t>
            </a:r>
          </a:p>
          <a:p>
            <a:pPr marL="285750" marR="0" lvl="1" indent="-285750" algn="l" defTabSz="914400" rtl="0" eaLnBrk="0" fontAlgn="base" latinLnBrk="0" hangingPunct="0">
              <a:lnSpc>
                <a:spcPct val="100000"/>
              </a:lnSpc>
              <a:spcBef>
                <a:spcPts val="2400"/>
              </a:spcBef>
              <a:spcAft>
                <a:spcPct val="0"/>
              </a:spcAft>
              <a:buClrTx/>
              <a:buSzTx/>
              <a:buFont typeface="Arial" charset="0"/>
              <a:buChar char="•"/>
              <a:tabLst/>
              <a:defRPr/>
            </a:pPr>
            <a:r>
              <a:rPr kumimoji="0" lang="en-NZ" altLang="en-US" sz="2400" b="0" i="0" u="none" strike="noStrike" kern="0" cap="none" spc="0" normalizeH="0" baseline="0" noProof="0" dirty="0" smtClean="0">
                <a:ln>
                  <a:noFill/>
                </a:ln>
                <a:solidFill>
                  <a:srgbClr val="547575"/>
                </a:solidFill>
                <a:effectLst/>
                <a:uLnTx/>
                <a:uFillTx/>
                <a:latin typeface="Arial"/>
                <a:ea typeface="+mn-ea"/>
                <a:cs typeface="Arial" charset="0"/>
              </a:rPr>
              <a:t>DHBs also reporting against a 31-day indicator – majority of cancer patients</a:t>
            </a:r>
          </a:p>
          <a:p>
            <a:endParaRPr lang="en-NZ" dirty="0" smtClean="0"/>
          </a:p>
          <a:p>
            <a:r>
              <a:rPr lang="en-NZ" dirty="0" smtClean="0"/>
              <a:t>31 day</a:t>
            </a:r>
          </a:p>
          <a:p>
            <a:r>
              <a:rPr lang="en-NZ" dirty="0" smtClean="0"/>
              <a:t>Via screening</a:t>
            </a:r>
          </a:p>
          <a:p>
            <a:r>
              <a:rPr lang="en-NZ" dirty="0" smtClean="0"/>
              <a:t>Diagnosed</a:t>
            </a:r>
            <a:r>
              <a:rPr lang="en-NZ" baseline="0" dirty="0" smtClean="0"/>
              <a:t> privately</a:t>
            </a:r>
          </a:p>
          <a:p>
            <a:r>
              <a:rPr lang="en-NZ" baseline="0" dirty="0" smtClean="0"/>
              <a:t>Patients presenting acutely</a:t>
            </a:r>
          </a:p>
          <a:p>
            <a:r>
              <a:rPr lang="en-NZ" baseline="0" dirty="0" smtClean="0"/>
              <a:t>Formal referral that is not valid for 62 day</a:t>
            </a:r>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11</a:t>
            </a:fld>
            <a:endParaRPr lang="en-NZ"/>
          </a:p>
        </p:txBody>
      </p:sp>
    </p:spTree>
    <p:extLst>
      <p:ext uri="{BB962C8B-B14F-4D97-AF65-F5344CB8AC3E}">
        <p14:creationId xmlns:p14="http://schemas.microsoft.com/office/powerpoint/2010/main" val="3925851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xfrm>
            <a:off x="381001" y="4714876"/>
            <a:ext cx="6048375" cy="4467225"/>
          </a:xfrm>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NZ" altLang="en-US" dirty="0" smtClean="0">
                <a:latin typeface="Arial" pitchFamily="34" charset="0"/>
                <a:ea typeface="ＭＳ Ｐゴシック" pitchFamily="34" charset="-128"/>
              </a:rPr>
              <a:t>Cancer Health Target</a:t>
            </a:r>
          </a:p>
          <a:p>
            <a:pPr>
              <a:defRPr/>
            </a:pPr>
            <a:endParaRPr lang="en-NZ" altLang="en-US" dirty="0" smtClean="0">
              <a:latin typeface="Arial" pitchFamily="34" charset="0"/>
              <a:ea typeface="ＭＳ Ｐゴシック" pitchFamily="34" charset="-128"/>
            </a:endParaRPr>
          </a:p>
          <a:p>
            <a:pPr>
              <a:defRPr/>
            </a:pPr>
            <a:r>
              <a:rPr lang="en-NZ" altLang="en-US" dirty="0" smtClean="0">
                <a:latin typeface="Arial" pitchFamily="34" charset="0"/>
                <a:ea typeface="ＭＳ Ｐゴシック" pitchFamily="34" charset="-128"/>
              </a:rPr>
              <a:t>The FCT Health Target is published quarterly – this is quarter 2 – Midland has made significant improvement </a:t>
            </a:r>
          </a:p>
          <a:p>
            <a:pPr>
              <a:defRPr/>
            </a:pPr>
            <a:r>
              <a:rPr lang="en-NZ" altLang="en-US" dirty="0" smtClean="0">
                <a:latin typeface="Arial" pitchFamily="34" charset="0"/>
                <a:ea typeface="ＭＳ Ｐゴシック" pitchFamily="34" charset="-128"/>
              </a:rPr>
              <a:t>In October 2016 Humphrey presented to the</a:t>
            </a:r>
            <a:r>
              <a:rPr lang="en-NZ" altLang="en-US" baseline="0" dirty="0" smtClean="0">
                <a:latin typeface="Arial" pitchFamily="34" charset="0"/>
                <a:ea typeface="ＭＳ Ｐゴシック" pitchFamily="34" charset="-128"/>
              </a:rPr>
              <a:t> previous All Boards day the majority of the Midland DHBs were in the lower rankings with achievements between 52 – 74%.  </a:t>
            </a:r>
          </a:p>
          <a:p>
            <a:pPr>
              <a:defRPr/>
            </a:pPr>
            <a:r>
              <a:rPr lang="en-NZ" altLang="en-US" baseline="0" dirty="0" smtClean="0">
                <a:latin typeface="Arial" pitchFamily="34" charset="0"/>
                <a:ea typeface="ＭＳ Ｐゴシック" pitchFamily="34" charset="-128"/>
              </a:rPr>
              <a:t>Now Midland DHBs 80 – 88%</a:t>
            </a:r>
            <a:endParaRPr lang="en-NZ" altLang="en-US" dirty="0" smtClean="0">
              <a:latin typeface="Arial" pitchFamily="34" charset="0"/>
              <a:ea typeface="ＭＳ Ｐゴシック" pitchFamily="34" charset="-128"/>
            </a:endParaRPr>
          </a:p>
          <a:p>
            <a:pPr>
              <a:defRPr/>
            </a:pPr>
            <a:r>
              <a:rPr lang="en-NZ" altLang="en-US" dirty="0" smtClean="0">
                <a:latin typeface="Arial" pitchFamily="34" charset="0"/>
                <a:ea typeface="ＭＳ Ｐゴシック" pitchFamily="34" charset="-128"/>
              </a:rPr>
              <a:t>Midland is the first region</a:t>
            </a:r>
            <a:r>
              <a:rPr lang="en-NZ" altLang="en-US" baseline="0" dirty="0" smtClean="0">
                <a:latin typeface="Arial" pitchFamily="34" charset="0"/>
                <a:ea typeface="ＭＳ Ｐゴシック" pitchFamily="34" charset="-128"/>
              </a:rPr>
              <a:t> as a whole to achieve 85%.  BUT caution…</a:t>
            </a:r>
          </a:p>
          <a:p>
            <a:pPr>
              <a:defRPr/>
            </a:pPr>
            <a:r>
              <a:rPr lang="en-NZ" altLang="en-US" baseline="0" dirty="0" smtClean="0">
                <a:latin typeface="Arial" pitchFamily="34" charset="0"/>
                <a:ea typeface="ＭＳ Ｐゴシック" pitchFamily="34" charset="-128"/>
              </a:rPr>
              <a:t>Need to move towards achieving 90%</a:t>
            </a:r>
          </a:p>
          <a:p>
            <a:pPr>
              <a:defRPr/>
            </a:pPr>
            <a:endParaRPr lang="en-NZ" altLang="en-US" baseline="0" dirty="0" smtClean="0">
              <a:latin typeface="Arial" pitchFamily="34" charset="0"/>
              <a:ea typeface="ＭＳ Ｐゴシック" pitchFamily="34" charset="-128"/>
            </a:endParaRPr>
          </a:p>
          <a:p>
            <a:pPr>
              <a:defRPr/>
            </a:pPr>
            <a:r>
              <a:rPr lang="en-NZ" altLang="en-US" baseline="0" dirty="0" smtClean="0">
                <a:latin typeface="Arial" pitchFamily="34" charset="0"/>
                <a:ea typeface="ＭＳ Ｐゴシック" pitchFamily="34" charset="-128"/>
              </a:rPr>
              <a:t>Last few months we have started to capture mandatory delay codes – such as patient choice, clinical consideration and /or capacity constraints</a:t>
            </a:r>
            <a:endParaRPr lang="en-NZ" altLang="en-US" dirty="0" smtClean="0">
              <a:latin typeface="Arial" pitchFamily="34" charset="0"/>
              <a:ea typeface="ＭＳ Ｐゴシック" pitchFamily="34" charset="-128"/>
            </a:endParaRPr>
          </a:p>
          <a:p>
            <a:pPr>
              <a:defRPr/>
            </a:pPr>
            <a:endParaRPr lang="en-NZ" altLang="en-US" dirty="0" smtClean="0">
              <a:latin typeface="Arial" pitchFamily="34" charset="0"/>
              <a:ea typeface="ＭＳ Ｐゴシック" pitchFamily="34" charset="-128"/>
            </a:endParaRPr>
          </a:p>
          <a:p>
            <a:pPr>
              <a:defRPr/>
            </a:pPr>
            <a:r>
              <a:rPr lang="en-NZ" altLang="en-US" b="0" dirty="0" smtClean="0">
                <a:solidFill>
                  <a:srgbClr val="FFFF00"/>
                </a:solidFill>
                <a:latin typeface="Arial" pitchFamily="34" charset="0"/>
                <a:ea typeface="ＭＳ Ｐゴシック" pitchFamily="34" charset="-128"/>
              </a:rPr>
              <a:t>There is some variability of ranking each quarter but what this demonstrates is that we have a way to go to ensure patients receive their first treatment within 62 days of being referred by a GP when there is a high suspicion of cancer and need to be seen urgently within 2 weeks.</a:t>
            </a:r>
          </a:p>
          <a:p>
            <a:pPr>
              <a:defRPr/>
            </a:pPr>
            <a:endParaRPr lang="en-NZ" altLang="en-US" b="1" dirty="0" smtClean="0">
              <a:solidFill>
                <a:srgbClr val="FFFF00"/>
              </a:solidFill>
              <a:latin typeface="Arial" pitchFamily="34" charset="0"/>
              <a:ea typeface="ＭＳ Ｐゴシック" pitchFamily="34" charset="-128"/>
            </a:endParaRPr>
          </a:p>
          <a:p>
            <a:pPr>
              <a:defRPr/>
            </a:pPr>
            <a:r>
              <a:rPr lang="en-NZ" altLang="en-US" b="0" dirty="0" smtClean="0">
                <a:solidFill>
                  <a:srgbClr val="FFFF00"/>
                </a:solidFill>
                <a:latin typeface="Arial" pitchFamily="34" charset="0"/>
                <a:ea typeface="ＭＳ Ｐゴシック" pitchFamily="34" charset="-128"/>
              </a:rPr>
              <a:t>Publishing this target makes us accountable</a:t>
            </a:r>
          </a:p>
          <a:p>
            <a:pPr>
              <a:defRPr/>
            </a:pPr>
            <a:endParaRPr lang="en-NZ" altLang="en-US" b="1" dirty="0" smtClean="0">
              <a:solidFill>
                <a:srgbClr val="FFFF00"/>
              </a:solidFill>
              <a:latin typeface="Arial" pitchFamily="34" charset="0"/>
              <a:ea typeface="ＭＳ Ｐゴシック" pitchFamily="34" charset="-128"/>
            </a:endParaRPr>
          </a:p>
          <a:p>
            <a:pPr>
              <a:defRPr/>
            </a:pPr>
            <a:r>
              <a:rPr lang="en-NZ" altLang="en-US" b="0" dirty="0" smtClean="0">
                <a:solidFill>
                  <a:srgbClr val="FFFF00"/>
                </a:solidFill>
                <a:latin typeface="Arial" pitchFamily="34" charset="0"/>
                <a:ea typeface="ＭＳ Ｐゴシック" pitchFamily="34" charset="-128"/>
              </a:rPr>
              <a:t>By lifting our ranking this provides public confidence that we functioning at the top of our game.</a:t>
            </a:r>
          </a:p>
          <a:p>
            <a:pPr>
              <a:defRPr/>
            </a:pPr>
            <a:endParaRPr lang="en-NZ" altLang="en-US" dirty="0" smtClean="0">
              <a:solidFill>
                <a:srgbClr val="FFFF00"/>
              </a:solidFill>
              <a:latin typeface="Arial" pitchFamily="34" charset="0"/>
              <a:ea typeface="ＭＳ Ｐゴシック" pitchFamily="34" charset="-128"/>
            </a:endParaRPr>
          </a:p>
          <a:p>
            <a:pPr>
              <a:defRPr/>
            </a:pPr>
            <a:endParaRPr lang="en-NZ" altLang="en-US" dirty="0" smtClean="0">
              <a:latin typeface="Arial" pitchFamily="34" charset="0"/>
              <a:ea typeface="ＭＳ Ｐゴシック" pitchFamily="34" charset="-128"/>
            </a:endParaRPr>
          </a:p>
        </p:txBody>
      </p:sp>
      <p:sp>
        <p:nvSpPr>
          <p:cNvPr id="24580"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fld id="{D365ABA7-14C2-49B5-90ED-CDE3602D1167}" type="slidenum">
              <a:rPr lang="en-US" altLang="en-US" sz="1200" smtClean="0">
                <a:solidFill>
                  <a:prstClr val="black"/>
                </a:solidFill>
              </a:rPr>
              <a:pPr eaLnBrk="1" hangingPunct="1">
                <a:defRPr/>
              </a:pPr>
              <a:t>12</a:t>
            </a:fld>
            <a:endParaRPr lang="en-US" altLang="en-US" sz="1200"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NZ" altLang="en-US" dirty="0" smtClean="0">
                <a:ea typeface="ＭＳ Ｐゴシック" pitchFamily="4" charset="-128"/>
              </a:rPr>
              <a:t>The previous cancer health target shorter waits for cancer treatment health target showed the impact that focusing on a particular part of the pathway can have</a:t>
            </a:r>
          </a:p>
          <a:p>
            <a:r>
              <a:rPr lang="en-NZ" altLang="en-US" dirty="0" smtClean="0">
                <a:ea typeface="ＭＳ Ｐゴシック" pitchFamily="4" charset="-128"/>
              </a:rPr>
              <a:t>This graphs shows for radiation oncology wait times, how over time, consistently met the reduced 4 week timeframe</a:t>
            </a:r>
          </a:p>
          <a:p>
            <a:r>
              <a:rPr lang="en-NZ" altLang="en-US" dirty="0" smtClean="0">
                <a:ea typeface="ＭＳ Ｐゴシック" pitchFamily="4" charset="-128"/>
              </a:rPr>
              <a:t>The difference with the new cancer health target is that it involves multiple services and organisations</a:t>
            </a:r>
          </a:p>
          <a:p>
            <a:endParaRPr lang="en-NZ" altLang="en-US" dirty="0" smtClean="0">
              <a:ea typeface="ＭＳ Ｐゴシック" pitchFamily="4" charset="-128"/>
            </a:endParaRPr>
          </a:p>
          <a:p>
            <a:r>
              <a:rPr lang="en-NZ" altLang="en-US" dirty="0" smtClean="0">
                <a:ea typeface="ＭＳ Ｐゴシック" pitchFamily="4" charset="-128"/>
              </a:rPr>
              <a:t>The shorter waits for cancer treatment discontinue 30 June 2017.  This will mean medical oncology and radiation oncology services will need to align with the FCT Health Target</a:t>
            </a:r>
          </a:p>
        </p:txBody>
      </p:sp>
      <p:sp>
        <p:nvSpPr>
          <p:cNvPr id="491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4" charset="-128"/>
              </a:defRPr>
            </a:lvl1pPr>
            <a:lvl2pPr marL="742950" indent="-285750">
              <a:defRPr sz="2400">
                <a:solidFill>
                  <a:schemeClr val="tx1"/>
                </a:solidFill>
                <a:latin typeface="Arial" charset="0"/>
                <a:ea typeface="ＭＳ Ｐゴシック" pitchFamily="4" charset="-128"/>
              </a:defRPr>
            </a:lvl2pPr>
            <a:lvl3pPr marL="1143000" indent="-228600">
              <a:defRPr sz="2400">
                <a:solidFill>
                  <a:schemeClr val="tx1"/>
                </a:solidFill>
                <a:latin typeface="Arial" charset="0"/>
                <a:ea typeface="ＭＳ Ｐゴシック" pitchFamily="4" charset="-128"/>
              </a:defRPr>
            </a:lvl3pPr>
            <a:lvl4pPr marL="1600200" indent="-228600">
              <a:defRPr sz="2400">
                <a:solidFill>
                  <a:schemeClr val="tx1"/>
                </a:solidFill>
                <a:latin typeface="Arial" charset="0"/>
                <a:ea typeface="ＭＳ Ｐゴシック" pitchFamily="4" charset="-128"/>
              </a:defRPr>
            </a:lvl4pPr>
            <a:lvl5pPr marL="2057400" indent="-228600">
              <a:defRPr sz="2400">
                <a:solidFill>
                  <a:schemeClr val="tx1"/>
                </a:solidFill>
                <a:latin typeface="Arial" charset="0"/>
                <a:ea typeface="ＭＳ Ｐゴシック" pitchFamily="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4" charset="-128"/>
              </a:defRPr>
            </a:lvl9pPr>
          </a:lstStyle>
          <a:p>
            <a:fld id="{E86CF6B8-5945-4058-8070-44ED11363F1E}" type="slidenum">
              <a:rPr lang="en-NZ" altLang="en-US" sz="1200">
                <a:solidFill>
                  <a:prstClr val="black"/>
                </a:solidFill>
              </a:rPr>
              <a:pPr/>
              <a:t>14</a:t>
            </a:fld>
            <a:endParaRPr lang="en-NZ" altLang="en-US" sz="120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National cancer nurse</a:t>
            </a:r>
            <a:r>
              <a:rPr lang="en-NZ" baseline="0" dirty="0" smtClean="0"/>
              <a:t> coordination evaluation completed by Litmus demonstrated added value and benefits to patient care – roles will go into DHB baseline in near future.</a:t>
            </a:r>
          </a:p>
          <a:p>
            <a:endParaRPr lang="en-NZ" baseline="0" dirty="0" smtClean="0"/>
          </a:p>
          <a:p>
            <a:r>
              <a:rPr lang="en-NZ" baseline="0" dirty="0" smtClean="0"/>
              <a:t>5 New psychologists and 1.6 new social workers resourced for Midland DHBs.</a:t>
            </a:r>
          </a:p>
          <a:p>
            <a:endParaRPr lang="en-NZ" dirty="0" smtClean="0"/>
          </a:p>
          <a:p>
            <a:r>
              <a:rPr lang="en-NZ" dirty="0" smtClean="0"/>
              <a:t>ProVation is an essential system for endoscopy</a:t>
            </a:r>
            <a:r>
              <a:rPr lang="en-NZ" baseline="0" dirty="0" smtClean="0"/>
              <a:t> services and will support DHBs with the roll out of bowel screening.</a:t>
            </a:r>
          </a:p>
          <a:p>
            <a:endParaRPr lang="en-NZ" baseline="0" dirty="0" smtClean="0"/>
          </a:p>
          <a:p>
            <a:r>
              <a:rPr lang="en-NZ" dirty="0" smtClean="0"/>
              <a:t>Direct to colonoscopy e-referral – started implementation – means patients don’t need to attend </a:t>
            </a:r>
            <a:r>
              <a:rPr lang="en-NZ" baseline="0" dirty="0" smtClean="0"/>
              <a:t>FSAs prior to colonoscopy – free up resource.  Will support DHBs with roll out of bowel screening if a patient has a positive result.</a:t>
            </a:r>
          </a:p>
          <a:p>
            <a:endParaRPr lang="en-NZ" baseline="0" dirty="0" smtClean="0"/>
          </a:p>
          <a:p>
            <a:r>
              <a:rPr lang="en-NZ" baseline="0" dirty="0" smtClean="0"/>
              <a:t>Lakes medical oncology model of service with total visiting service from Waikato RCC not fit for purpose due to growth.  Developing a new model of care with a resident medical oncologist supported by Waikato providing visiting specialist services.</a:t>
            </a:r>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15</a:t>
            </a:fld>
            <a:endParaRPr lang="en-NZ"/>
          </a:p>
        </p:txBody>
      </p:sp>
    </p:spTree>
    <p:extLst>
      <p:ext uri="{BB962C8B-B14F-4D97-AF65-F5344CB8AC3E}">
        <p14:creationId xmlns:p14="http://schemas.microsoft.com/office/powerpoint/2010/main" val="3931473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altLang="en-US" dirty="0" smtClean="0"/>
              <a:t>The purpose of project is to work towards achievement of the FCT health target by understanding routes to diagnosis and treatment for each tumour stream in each Midland DHB*, through identification of gaps and issues in service performance resulting in prioritisation of service improvement opportunities</a:t>
            </a:r>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16</a:t>
            </a:fld>
            <a:endParaRPr lang="en-NZ"/>
          </a:p>
        </p:txBody>
      </p:sp>
    </p:spTree>
    <p:extLst>
      <p:ext uri="{BB962C8B-B14F-4D97-AF65-F5344CB8AC3E}">
        <p14:creationId xmlns:p14="http://schemas.microsoft.com/office/powerpoint/2010/main" val="12486671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 following charts are busy to look at but highlights what is happening</a:t>
            </a:r>
            <a:r>
              <a:rPr lang="en-NZ" baseline="0" dirty="0" smtClean="0"/>
              <a:t> to different tumour streams</a:t>
            </a:r>
          </a:p>
          <a:p>
            <a:r>
              <a:rPr lang="en-NZ" baseline="0" dirty="0" smtClean="0"/>
              <a:t>Since we produced these charts we have audited all patients that entered ED – charts going to be redeveloped based on findings.</a:t>
            </a:r>
          </a:p>
          <a:p>
            <a:r>
              <a:rPr lang="en-NZ" baseline="0" dirty="0" smtClean="0"/>
              <a:t>Use these charts to demonstrate preliminary findings</a:t>
            </a:r>
          </a:p>
          <a:p>
            <a:endParaRPr lang="en-NZ" dirty="0" smtClean="0"/>
          </a:p>
          <a:p>
            <a:r>
              <a:rPr lang="en-NZ" dirty="0" smtClean="0"/>
              <a:t>Lung and</a:t>
            </a:r>
            <a:r>
              <a:rPr lang="en-NZ" baseline="0" dirty="0" smtClean="0"/>
              <a:t> </a:t>
            </a:r>
            <a:r>
              <a:rPr lang="en-NZ" dirty="0" smtClean="0"/>
              <a:t>cancer 55% new cancers</a:t>
            </a:r>
            <a:r>
              <a:rPr lang="en-NZ" baseline="0" dirty="0" smtClean="0"/>
              <a:t> entry is via ED</a:t>
            </a:r>
          </a:p>
          <a:p>
            <a:endParaRPr lang="en-NZ" baseline="0" dirty="0" smtClean="0"/>
          </a:p>
          <a:p>
            <a:r>
              <a:rPr lang="en-NZ" baseline="0" dirty="0" smtClean="0"/>
              <a:t>Unknown variety of reasons – public care provided privately or private</a:t>
            </a:r>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17</a:t>
            </a:fld>
            <a:endParaRPr lang="en-NZ"/>
          </a:p>
        </p:txBody>
      </p:sp>
    </p:spTree>
    <p:extLst>
      <p:ext uri="{BB962C8B-B14F-4D97-AF65-F5344CB8AC3E}">
        <p14:creationId xmlns:p14="http://schemas.microsoft.com/office/powerpoint/2010/main" val="31719249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Lung cancer – only 29% of the patients that came through the ED were alive after 1 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60% were alive after one year if entry was through GP referral pathway</a:t>
            </a:r>
          </a:p>
          <a:p>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18</a:t>
            </a:fld>
            <a:endParaRPr lang="en-NZ"/>
          </a:p>
        </p:txBody>
      </p:sp>
    </p:spTree>
    <p:extLst>
      <p:ext uri="{BB962C8B-B14F-4D97-AF65-F5344CB8AC3E}">
        <p14:creationId xmlns:p14="http://schemas.microsoft.com/office/powerpoint/2010/main" val="2785141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Lung cancer – only 24% of the patients that came</a:t>
            </a:r>
            <a:r>
              <a:rPr lang="en-NZ" baseline="0" dirty="0" smtClean="0"/>
              <a:t> through the ED were alive after 1 year</a:t>
            </a:r>
          </a:p>
          <a:p>
            <a:r>
              <a:rPr lang="en-NZ" baseline="0" dirty="0" smtClean="0"/>
              <a:t>48% were alive after one year if entry was through GP referral pathway</a:t>
            </a:r>
          </a:p>
          <a:p>
            <a:endParaRPr lang="en-NZ" baseline="0" dirty="0" smtClean="0"/>
          </a:p>
          <a:p>
            <a:r>
              <a:rPr lang="en-NZ" baseline="0" dirty="0" smtClean="0"/>
              <a:t>Haematology had a similar result where 83% were alive after 1 year is  entry was through GP referral pathway</a:t>
            </a:r>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19</a:t>
            </a:fld>
            <a:endParaRPr lang="en-NZ"/>
          </a:p>
        </p:txBody>
      </p:sp>
    </p:spTree>
    <p:extLst>
      <p:ext uri="{BB962C8B-B14F-4D97-AF65-F5344CB8AC3E}">
        <p14:creationId xmlns:p14="http://schemas.microsoft.com/office/powerpoint/2010/main" val="3697194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1" dirty="0" smtClean="0"/>
              <a:t>Primary and secondary interface </a:t>
            </a:r>
            <a:r>
              <a:rPr lang="en-NZ" b="0" baseline="0" dirty="0" smtClean="0"/>
              <a:t>We are working with the Waikato PHOs as a starting point to look at the number of GP attendances prior to attending ED. </a:t>
            </a:r>
            <a:r>
              <a:rPr lang="en-NZ" b="0" dirty="0" smtClean="0"/>
              <a:t>- how</a:t>
            </a:r>
            <a:r>
              <a:rPr lang="en-NZ" b="0" baseline="0" dirty="0" smtClean="0"/>
              <a:t> do we get people to go to their GP earlier? How do we address the non enrolled population ? – will be an issue with bowel screening </a:t>
            </a:r>
          </a:p>
          <a:p>
            <a:endParaRPr lang="en-NZ" b="0" baseline="0" dirty="0" smtClean="0"/>
          </a:p>
          <a:p>
            <a:r>
              <a:rPr lang="en-NZ" b="1" baseline="0" dirty="0" smtClean="0"/>
              <a:t>Early detection</a:t>
            </a:r>
            <a:r>
              <a:rPr lang="en-NZ" b="0" baseline="0" dirty="0" smtClean="0"/>
              <a:t> – need to detect cancer earlier.  Lung and bowel cancer are our priority cancers and we are well placed to turn outcomes around. Innovation requires effort and resourcing otherwise we continue with what we have always had. Midland facilitates the national lung cancer programme &amp; currently developing early detection of lung cancer – Midland well place to implement initiatives.  Small project in Rotorua several years with Dr Denise Aitken demonstrated shift of patients into stage 1 &amp; 2 = curative treatment,  when programme stopped all patients were stage 3 or 4 no patients survived.</a:t>
            </a:r>
          </a:p>
          <a:p>
            <a:r>
              <a:rPr lang="en-NZ" b="0" baseline="0" dirty="0" smtClean="0"/>
              <a:t>  </a:t>
            </a:r>
          </a:p>
          <a:p>
            <a:r>
              <a:rPr lang="en-NZ" b="1" baseline="0" dirty="0" smtClean="0"/>
              <a:t>Māori equity</a:t>
            </a:r>
            <a:r>
              <a:rPr lang="en-NZ" b="0" baseline="0" dirty="0" smtClean="0"/>
              <a:t> – delays and issues at every point of the cancer pathway.  Key initiative is </a:t>
            </a:r>
            <a:r>
              <a:rPr lang="en-NZ" b="0" baseline="0" dirty="0" err="1" smtClean="0"/>
              <a:t>kia</a:t>
            </a:r>
            <a:r>
              <a:rPr lang="en-NZ" b="0" baseline="0" dirty="0" smtClean="0"/>
              <a:t> ora e te iwi community based health literacy programme – we average one per DHB p.a. we need to do more, those that attend find valuable and empowers whanau.</a:t>
            </a:r>
            <a:endParaRPr lang="en-NZ" b="1" baseline="0" dirty="0" smtClean="0"/>
          </a:p>
          <a:p>
            <a:endParaRPr lang="en-NZ" dirty="0" smtClean="0"/>
          </a:p>
          <a:p>
            <a:r>
              <a:rPr lang="en-NZ" b="1" dirty="0" smtClean="0"/>
              <a:t>AYA</a:t>
            </a:r>
            <a:r>
              <a:rPr lang="en-NZ" dirty="0" smtClean="0"/>
              <a:t> – while the outcome for children (0-14 years) with cancer has steadily improved over the last 30 years, with 80% cured.  Such survival improvements have not been seen to AYA (12-24years).  This age based</a:t>
            </a:r>
            <a:r>
              <a:rPr lang="en-NZ" baseline="0" dirty="0" smtClean="0"/>
              <a:t> disparities in cancer outcome appears to be due to a mix of complex factors</a:t>
            </a:r>
          </a:p>
          <a:p>
            <a:pPr marL="171450" indent="-171450">
              <a:buFont typeface="Arial" panose="020B0604020202020204" pitchFamily="34" charset="0"/>
              <a:buChar char="•"/>
            </a:pPr>
            <a:r>
              <a:rPr lang="en-NZ" baseline="0" dirty="0" smtClean="0"/>
              <a:t>Differences in cancer diagnosis</a:t>
            </a:r>
          </a:p>
          <a:p>
            <a:pPr marL="171450" indent="-171450">
              <a:buFont typeface="Arial" panose="020B0604020202020204" pitchFamily="34" charset="0"/>
              <a:buChar char="•"/>
            </a:pPr>
            <a:r>
              <a:rPr lang="en-NZ" baseline="0" dirty="0" smtClean="0"/>
              <a:t>Disparity in access to treatment</a:t>
            </a:r>
          </a:p>
          <a:p>
            <a:pPr marL="171450" indent="-171450">
              <a:buFont typeface="Arial" panose="020B0604020202020204" pitchFamily="34" charset="0"/>
              <a:buChar char="•"/>
            </a:pPr>
            <a:r>
              <a:rPr lang="en-NZ" baseline="0" dirty="0" smtClean="0"/>
              <a:t>Lower enrolment in clinical trials</a:t>
            </a:r>
          </a:p>
          <a:p>
            <a:pPr marL="171450" indent="-171450">
              <a:buFont typeface="Arial" panose="020B0604020202020204" pitchFamily="34" charset="0"/>
              <a:buChar char="•"/>
            </a:pPr>
            <a:r>
              <a:rPr lang="en-NZ" baseline="0" dirty="0" smtClean="0"/>
              <a:t>Poorer treatment compliance.</a:t>
            </a:r>
          </a:p>
          <a:p>
            <a:pPr marL="0" indent="0">
              <a:buFont typeface="Arial" panose="020B0604020202020204" pitchFamily="34" charset="0"/>
              <a:buNone/>
            </a:pPr>
            <a:r>
              <a:rPr lang="en-NZ" baseline="0" dirty="0" smtClean="0"/>
              <a:t>National AYA Standards of service provision about to be released in next couple of months.  Will see centralisation of some tumour streams, which will mean we will need to support these young people and families as they journey through treatment.</a:t>
            </a:r>
          </a:p>
          <a:p>
            <a:pPr marL="0" indent="0">
              <a:buFont typeface="Arial" panose="020B0604020202020204" pitchFamily="34" charset="0"/>
              <a:buNone/>
            </a:pPr>
            <a:endParaRPr lang="en-NZ" baseline="0" dirty="0" smtClean="0"/>
          </a:p>
          <a:p>
            <a:pPr marL="0" indent="0">
              <a:buFont typeface="Arial" panose="020B0604020202020204" pitchFamily="34" charset="0"/>
              <a:buNone/>
            </a:pPr>
            <a:r>
              <a:rPr lang="en-NZ" b="1" baseline="0" dirty="0" smtClean="0"/>
              <a:t>FCT</a:t>
            </a:r>
            <a:r>
              <a:rPr lang="en-NZ" b="0" baseline="0" dirty="0" smtClean="0"/>
              <a:t> – need to continue – its hard, complex and resource intensive.  However addressing and sustaining capacity issues is a consistent challenge – cancer growth is greater than population growth – workforce &amp; systems struggle.</a:t>
            </a:r>
          </a:p>
          <a:p>
            <a:pPr marL="0" indent="0">
              <a:buFont typeface="Arial" panose="020B0604020202020204" pitchFamily="34" charset="0"/>
              <a:buNone/>
            </a:pPr>
            <a:endParaRPr lang="en-NZ" b="0" baseline="0" dirty="0" smtClean="0"/>
          </a:p>
          <a:p>
            <a:pPr marL="0" indent="0">
              <a:buFont typeface="Arial" panose="020B0604020202020204" pitchFamily="34" charset="0"/>
              <a:buNone/>
            </a:pPr>
            <a:r>
              <a:rPr lang="en-NZ" b="1" baseline="0" dirty="0" smtClean="0"/>
              <a:t>IS</a:t>
            </a:r>
            <a:r>
              <a:rPr lang="en-NZ" b="0" baseline="0" dirty="0" smtClean="0"/>
              <a:t> – knowing who and where our patients are is critical, knowing we are providing the right quality care is important.  Our systems aren't integrated.  We’ve built a regional FCT database which has helped.  We don’t know collect patient staging.   We don’t have an MDM management system – just about to start a gap analysis and look at solution options.</a:t>
            </a:r>
          </a:p>
          <a:p>
            <a:pPr marL="0" indent="0">
              <a:buFont typeface="Arial" panose="020B0604020202020204" pitchFamily="34" charset="0"/>
              <a:buNone/>
            </a:pPr>
            <a:endParaRPr lang="en-NZ" b="0" baseline="0" dirty="0" smtClean="0"/>
          </a:p>
          <a:p>
            <a:pPr marL="0" indent="0">
              <a:buFont typeface="Arial" panose="020B0604020202020204" pitchFamily="34" charset="0"/>
              <a:buNone/>
            </a:pPr>
            <a:r>
              <a:rPr lang="en-NZ" b="0" baseline="0" dirty="0" smtClean="0"/>
              <a:t>People are living longer following cancer treatment.  NZ doesn’t have a </a:t>
            </a:r>
            <a:r>
              <a:rPr lang="en-NZ" b="1" baseline="0" dirty="0" smtClean="0"/>
              <a:t>survivorship</a:t>
            </a:r>
            <a:r>
              <a:rPr lang="en-NZ" b="0" baseline="0" dirty="0" smtClean="0"/>
              <a:t> model of care.  We are partnering with College of cancer nurses, Cancer Society and Central Cancer Network to develop a national framework.</a:t>
            </a:r>
          </a:p>
          <a:p>
            <a:pPr marL="0" indent="0">
              <a:buFont typeface="Arial" panose="020B0604020202020204" pitchFamily="34" charset="0"/>
              <a:buNone/>
            </a:pPr>
            <a:endParaRPr lang="en-NZ" b="1" baseline="0" dirty="0" smtClean="0"/>
          </a:p>
        </p:txBody>
      </p:sp>
      <p:sp>
        <p:nvSpPr>
          <p:cNvPr id="4" name="Slide Number Placeholder 3"/>
          <p:cNvSpPr>
            <a:spLocks noGrp="1"/>
          </p:cNvSpPr>
          <p:nvPr>
            <p:ph type="sldNum" sz="quarter" idx="10"/>
          </p:nvPr>
        </p:nvSpPr>
        <p:spPr/>
        <p:txBody>
          <a:bodyPr/>
          <a:lstStyle/>
          <a:p>
            <a:fld id="{C3F7EE2A-ED76-44AB-BA3A-676ED41F36BE}" type="slidenum">
              <a:rPr lang="en-NZ" smtClean="0"/>
              <a:t>20</a:t>
            </a:fld>
            <a:endParaRPr lang="en-NZ"/>
          </a:p>
        </p:txBody>
      </p:sp>
    </p:spTree>
    <p:extLst>
      <p:ext uri="{BB962C8B-B14F-4D97-AF65-F5344CB8AC3E}">
        <p14:creationId xmlns:p14="http://schemas.microsoft.com/office/powerpoint/2010/main" val="701433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NZ" dirty="0" smtClean="0"/>
              <a:t>NZ Cancer Registrations and Deaths 2012 – just under 22,000 new cancer registrations per annum.</a:t>
            </a:r>
          </a:p>
          <a:p>
            <a:pPr>
              <a:defRPr/>
            </a:pPr>
            <a:endParaRPr lang="en-NZ" dirty="0"/>
          </a:p>
          <a:p>
            <a:pPr>
              <a:defRPr/>
            </a:pPr>
            <a:r>
              <a:rPr lang="en-NZ" dirty="0" smtClean="0"/>
              <a:t>Most common cancers are:</a:t>
            </a:r>
          </a:p>
          <a:p>
            <a:pPr marL="171450" indent="-171450">
              <a:buFont typeface="Arial" panose="020B0604020202020204" pitchFamily="34" charset="0"/>
              <a:buChar char="•"/>
              <a:defRPr/>
            </a:pPr>
            <a:r>
              <a:rPr lang="en-NZ" dirty="0" smtClean="0"/>
              <a:t>Prostate</a:t>
            </a:r>
          </a:p>
          <a:p>
            <a:pPr marL="171450" indent="-171450">
              <a:buFont typeface="Arial" panose="020B0604020202020204" pitchFamily="34" charset="0"/>
              <a:buChar char="•"/>
              <a:defRPr/>
            </a:pPr>
            <a:r>
              <a:rPr lang="en-NZ" dirty="0" smtClean="0"/>
              <a:t>Breast</a:t>
            </a:r>
          </a:p>
          <a:p>
            <a:pPr marL="171450" indent="-171450">
              <a:buFont typeface="Arial" panose="020B0604020202020204" pitchFamily="34" charset="0"/>
              <a:buChar char="•"/>
              <a:defRPr/>
            </a:pPr>
            <a:r>
              <a:rPr lang="en-NZ" dirty="0" smtClean="0"/>
              <a:t>Colorectal</a:t>
            </a:r>
          </a:p>
          <a:p>
            <a:pPr marL="171450" indent="-171450">
              <a:buFont typeface="Arial" panose="020B0604020202020204" pitchFamily="34" charset="0"/>
              <a:buChar char="•"/>
              <a:defRPr/>
            </a:pPr>
            <a:r>
              <a:rPr lang="en-NZ" dirty="0" smtClean="0"/>
              <a:t>Melanoma</a:t>
            </a:r>
          </a:p>
          <a:p>
            <a:pPr marL="171450" indent="-171450">
              <a:buFont typeface="Arial" panose="020B0604020202020204" pitchFamily="34" charset="0"/>
              <a:buChar char="•"/>
              <a:defRPr/>
            </a:pPr>
            <a:r>
              <a:rPr lang="en-NZ" dirty="0" smtClean="0"/>
              <a:t>Lung</a:t>
            </a:r>
          </a:p>
          <a:p>
            <a:pPr>
              <a:defRPr/>
            </a:pPr>
            <a:endParaRPr lang="en-NZ" dirty="0"/>
          </a:p>
          <a:p>
            <a:pPr>
              <a:defRPr/>
            </a:pPr>
            <a:r>
              <a:rPr lang="en-NZ" dirty="0" smtClean="0"/>
              <a:t>People aged 65 years and older accounted for nearly 6 out of 10 new cancer cases</a:t>
            </a:r>
          </a:p>
          <a:p>
            <a:pPr>
              <a:defRPr/>
            </a:pPr>
            <a:endParaRPr lang="en-NZ" dirty="0"/>
          </a:p>
          <a:p>
            <a:pPr>
              <a:defRPr/>
            </a:pPr>
            <a:r>
              <a:rPr lang="en-NZ" dirty="0" smtClean="0"/>
              <a:t>Maori have a higher registration rate than non Māori – 26.2% higher </a:t>
            </a:r>
            <a:endParaRPr lang="en-NZ" dirty="0"/>
          </a:p>
        </p:txBody>
      </p:sp>
      <p:sp>
        <p:nvSpPr>
          <p:cNvPr id="3891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4" charset="-128"/>
              </a:defRPr>
            </a:lvl1pPr>
            <a:lvl2pPr marL="742950" indent="-285750">
              <a:defRPr sz="2400">
                <a:solidFill>
                  <a:schemeClr val="tx1"/>
                </a:solidFill>
                <a:latin typeface="Arial" charset="0"/>
                <a:ea typeface="ＭＳ Ｐゴシック" pitchFamily="4" charset="-128"/>
              </a:defRPr>
            </a:lvl2pPr>
            <a:lvl3pPr marL="1143000" indent="-228600">
              <a:defRPr sz="2400">
                <a:solidFill>
                  <a:schemeClr val="tx1"/>
                </a:solidFill>
                <a:latin typeface="Arial" charset="0"/>
                <a:ea typeface="ＭＳ Ｐゴシック" pitchFamily="4" charset="-128"/>
              </a:defRPr>
            </a:lvl3pPr>
            <a:lvl4pPr marL="1600200" indent="-228600">
              <a:defRPr sz="2400">
                <a:solidFill>
                  <a:schemeClr val="tx1"/>
                </a:solidFill>
                <a:latin typeface="Arial" charset="0"/>
                <a:ea typeface="ＭＳ Ｐゴシック" pitchFamily="4" charset="-128"/>
              </a:defRPr>
            </a:lvl4pPr>
            <a:lvl5pPr marL="2057400" indent="-228600">
              <a:defRPr sz="2400">
                <a:solidFill>
                  <a:schemeClr val="tx1"/>
                </a:solidFill>
                <a:latin typeface="Arial" charset="0"/>
                <a:ea typeface="ＭＳ Ｐゴシック" pitchFamily="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4" charset="-128"/>
              </a:defRPr>
            </a:lvl9pPr>
          </a:lstStyle>
          <a:p>
            <a:fld id="{5CCD5EB4-911E-4567-8878-AD6C5AFC216B}" type="slidenum">
              <a:rPr lang="en-NZ" altLang="en-US" sz="1200">
                <a:solidFill>
                  <a:prstClr val="black"/>
                </a:solidFill>
              </a:rPr>
              <a:pPr/>
              <a:t>2</a:t>
            </a:fld>
            <a:endParaRPr lang="en-NZ" altLang="en-US" sz="1200">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NZ has one of the highest rates of bowel cancer in the developed world.</a:t>
            </a:r>
            <a:r>
              <a:rPr lang="en-NZ" baseline="0" dirty="0" smtClean="0"/>
              <a:t>  </a:t>
            </a:r>
            <a:r>
              <a:rPr lang="en-NZ" dirty="0" smtClean="0"/>
              <a:t>Around 3,000 people diagnosed</a:t>
            </a:r>
            <a:r>
              <a:rPr lang="en-NZ" baseline="0" dirty="0" smtClean="0"/>
              <a:t> with bowel cancer p.a.</a:t>
            </a:r>
          </a:p>
          <a:p>
            <a:r>
              <a:rPr lang="en-NZ" baseline="0" dirty="0" smtClean="0"/>
              <a:t>Screening programmes are estimated to reduce mortality in the population by at least 16-22%, and potentially up to 30% after 8-10 years</a:t>
            </a:r>
            <a:endParaRPr lang="en-NZ" dirty="0" smtClean="0"/>
          </a:p>
          <a:p>
            <a:r>
              <a:rPr lang="en-NZ" dirty="0" smtClean="0"/>
              <a:t>More than 80% of cancers found through the pilot were those aged 60-74</a:t>
            </a:r>
            <a:r>
              <a:rPr lang="en-NZ" baseline="0" dirty="0" smtClean="0"/>
              <a:t> years.</a:t>
            </a:r>
          </a:p>
          <a:p>
            <a:endParaRPr lang="en-NZ" baseline="0" dirty="0" smtClean="0"/>
          </a:p>
          <a:p>
            <a:r>
              <a:rPr lang="en-NZ" sz="1200" dirty="0" smtClean="0"/>
              <a:t>17/18 – Hutt, </a:t>
            </a:r>
            <a:r>
              <a:rPr lang="en-NZ" sz="1200" dirty="0" err="1" smtClean="0"/>
              <a:t>Wairarapa</a:t>
            </a:r>
            <a:r>
              <a:rPr lang="en-NZ" sz="1200" dirty="0" smtClean="0"/>
              <a:t> </a:t>
            </a:r>
          </a:p>
          <a:p>
            <a:r>
              <a:rPr lang="en-NZ" sz="1200" dirty="0" smtClean="0"/>
              <a:t>Counties </a:t>
            </a:r>
            <a:r>
              <a:rPr lang="en-NZ" sz="1200" dirty="0" err="1" smtClean="0"/>
              <a:t>Manukau</a:t>
            </a:r>
            <a:r>
              <a:rPr lang="en-NZ" sz="1200" dirty="0" smtClean="0"/>
              <a:t> and Southern DHBs</a:t>
            </a:r>
          </a:p>
          <a:p>
            <a:endParaRPr lang="en-NZ" baseline="0" dirty="0" smtClean="0"/>
          </a:p>
          <a:p>
            <a:r>
              <a:rPr lang="en-NZ" sz="1200" dirty="0" smtClean="0">
                <a:solidFill>
                  <a:srgbClr val="000000"/>
                </a:solidFill>
                <a:effectLst/>
                <a:latin typeface="Arial"/>
                <a:ea typeface="Calibri"/>
              </a:rPr>
              <a:t>With the National Bowel Screening Programme (NBSP) joining the NSU in November, the NBSP and NCSP are working on IT changes to support our current and future programmes.  </a:t>
            </a:r>
            <a:r>
              <a:rPr lang="en-NZ" sz="1200" dirty="0" smtClean="0">
                <a:solidFill>
                  <a:srgbClr val="000000"/>
                </a:solidFill>
                <a:effectLst/>
                <a:highlight>
                  <a:srgbClr val="FFFF00"/>
                </a:highlight>
                <a:latin typeface="Arial"/>
                <a:ea typeface="Calibri"/>
              </a:rPr>
              <a:t>This work is supported by an IT technology vision, called the Population Health Ecosystem (or PHE) which will provide an integrated IT platform for screening and prevention programmes</a:t>
            </a:r>
            <a:endParaRPr lang="en-NZ" baseline="0" dirty="0" smtClean="0"/>
          </a:p>
          <a:p>
            <a:endParaRPr lang="en-NZ" baseline="0" dirty="0" smtClean="0"/>
          </a:p>
          <a:p>
            <a:endParaRPr lang="en-NZ" baseline="0" dirty="0" smtClean="0"/>
          </a:p>
          <a:p>
            <a:endParaRPr lang="en-NZ" baseline="0" dirty="0" smtClean="0"/>
          </a:p>
        </p:txBody>
      </p:sp>
      <p:sp>
        <p:nvSpPr>
          <p:cNvPr id="4" name="Slide Number Placeholder 3"/>
          <p:cNvSpPr>
            <a:spLocks noGrp="1"/>
          </p:cNvSpPr>
          <p:nvPr>
            <p:ph type="sldNum" sz="quarter" idx="10"/>
          </p:nvPr>
        </p:nvSpPr>
        <p:spPr/>
        <p:txBody>
          <a:bodyPr/>
          <a:lstStyle/>
          <a:p>
            <a:fld id="{C3F7EE2A-ED76-44AB-BA3A-676ED41F36BE}" type="slidenum">
              <a:rPr lang="en-NZ" smtClean="0"/>
              <a:t>21</a:t>
            </a:fld>
            <a:endParaRPr lang="en-NZ"/>
          </a:p>
        </p:txBody>
      </p:sp>
    </p:spTree>
    <p:extLst>
      <p:ext uri="{BB962C8B-B14F-4D97-AF65-F5344CB8AC3E}">
        <p14:creationId xmlns:p14="http://schemas.microsoft.com/office/powerpoint/2010/main" val="16085004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NCC will send out invite for people to participate including the faecal immunochemical Test (FIT) kit – this is used to detect unseen blood in bowel motions. Blood in bowel motion doesn’t necessarily mean you have bowel cancer.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The laboratory will undertake the test.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Results of the test will be reported to GP and the national bowel cancer registry.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If a negative result then person will get a letter and be recalled in 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If positive then offered a diagnostic test by your GP – usually a colonoscopy.  If a person has polyps then these usually can be removed during a colonoscopy.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If normal results will be recalled every 2 years and/or if monitoring required go on surveillance.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If required the specialists will manage treatment.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Z"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NCC – invitations, manage the register, notification of results, quality and monitoring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GPs arrange referral to colonoscopy; health promotion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DHBs manage colonoscopy, histopathology and treatment services; health promotion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smtClean="0">
                <a:ln>
                  <a:noFill/>
                </a:ln>
                <a:solidFill>
                  <a:prstClr val="black"/>
                </a:solidFill>
                <a:effectLst/>
                <a:uLnTx/>
                <a:uFillTx/>
                <a:latin typeface="+mn-lt"/>
                <a:ea typeface="+mn-ea"/>
                <a:cs typeface="+mn-cs"/>
              </a:rPr>
              <a:t>BSRC will support DHBs and NBSP with support, encouraging participation and quality monitoring and reporting</a:t>
            </a:r>
          </a:p>
          <a:p>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22</a:t>
            </a:fld>
            <a:endParaRPr lang="en-NZ"/>
          </a:p>
        </p:txBody>
      </p:sp>
    </p:spTree>
    <p:extLst>
      <p:ext uri="{BB962C8B-B14F-4D97-AF65-F5344CB8AC3E}">
        <p14:creationId xmlns:p14="http://schemas.microsoft.com/office/powerpoint/2010/main" val="36219770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NZ" sz="2800" b="0" i="0" u="none" strike="noStrike" kern="0" cap="none" spc="0" normalizeH="0" baseline="0" noProof="0" dirty="0" smtClean="0">
                <a:ln>
                  <a:noFill/>
                </a:ln>
                <a:solidFill>
                  <a:prstClr val="black"/>
                </a:solidFill>
                <a:effectLst/>
                <a:uLnTx/>
                <a:uFillTx/>
                <a:latin typeface="Arial"/>
                <a:ea typeface="ＭＳ Ｐゴシック"/>
                <a:cs typeface="+mn-cs"/>
              </a:rPr>
              <a:t>DHBs must be able to demonstrate readiness and their ability to deliver a safe and effective bowel screening service before being able to commence screening.</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NZ" sz="2800" b="0" i="0" u="none" strike="noStrike" kern="0" cap="none" spc="0" normalizeH="0" baseline="0" noProof="0" dirty="0" smtClean="0">
                <a:ln>
                  <a:noFill/>
                </a:ln>
                <a:solidFill>
                  <a:prstClr val="black"/>
                </a:solidFill>
                <a:effectLst/>
                <a:uLnTx/>
                <a:uFillTx/>
                <a:latin typeface="Arial"/>
                <a:ea typeface="ＭＳ Ｐゴシック"/>
                <a:cs typeface="+mn-cs"/>
              </a:rPr>
              <a:t>Pass around kit to have a look.</a:t>
            </a:r>
          </a:p>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endParaRPr kumimoji="0" lang="en-NZ" sz="2800" b="0" i="0" u="none" strike="noStrike" kern="0" cap="none" spc="0" normalizeH="0" baseline="0" noProof="0" dirty="0" smtClean="0">
              <a:ln>
                <a:noFill/>
              </a:ln>
              <a:solidFill>
                <a:prstClr val="black"/>
              </a:solidFill>
              <a:effectLst/>
              <a:uLnTx/>
              <a:uFillTx/>
              <a:latin typeface="Arial"/>
              <a:ea typeface="ＭＳ Ｐゴシック"/>
              <a:cs typeface="+mn-cs"/>
            </a:endParaRPr>
          </a:p>
          <a:p>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24</a:t>
            </a:fld>
            <a:endParaRPr lang="en-NZ"/>
          </a:p>
        </p:txBody>
      </p:sp>
    </p:spTree>
    <p:extLst>
      <p:ext uri="{BB962C8B-B14F-4D97-AF65-F5344CB8AC3E}">
        <p14:creationId xmlns:p14="http://schemas.microsoft.com/office/powerpoint/2010/main" val="1606754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25</a:t>
            </a:fld>
            <a:endParaRPr lang="en-NZ"/>
          </a:p>
        </p:txBody>
      </p:sp>
    </p:spTree>
    <p:extLst>
      <p:ext uri="{BB962C8B-B14F-4D97-AF65-F5344CB8AC3E}">
        <p14:creationId xmlns:p14="http://schemas.microsoft.com/office/powerpoint/2010/main" val="3606421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26</a:t>
            </a:fld>
            <a:endParaRPr lang="en-NZ"/>
          </a:p>
        </p:txBody>
      </p:sp>
    </p:spTree>
    <p:extLst>
      <p:ext uri="{BB962C8B-B14F-4D97-AF65-F5344CB8AC3E}">
        <p14:creationId xmlns:p14="http://schemas.microsoft.com/office/powerpoint/2010/main" val="4164656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NZ" dirty="0" smtClean="0"/>
              <a:t>Just under 9,000 deaths per annum in NZ</a:t>
            </a:r>
          </a:p>
          <a:p>
            <a:pPr>
              <a:defRPr/>
            </a:pPr>
            <a:endParaRPr lang="en-NZ" dirty="0"/>
          </a:p>
          <a:p>
            <a:pPr>
              <a:defRPr/>
            </a:pPr>
            <a:r>
              <a:rPr lang="en-NZ" dirty="0" smtClean="0"/>
              <a:t>Most common cancer deaths are:</a:t>
            </a:r>
          </a:p>
          <a:p>
            <a:pPr marL="171450" indent="-171450">
              <a:buFont typeface="Arial" panose="020B0604020202020204" pitchFamily="34" charset="0"/>
              <a:buChar char="•"/>
              <a:defRPr/>
            </a:pPr>
            <a:r>
              <a:rPr lang="en-NZ" dirty="0" smtClean="0"/>
              <a:t>Lung</a:t>
            </a:r>
          </a:p>
          <a:p>
            <a:pPr marL="171450" indent="-171450">
              <a:buFont typeface="Arial" panose="020B0604020202020204" pitchFamily="34" charset="0"/>
              <a:buChar char="•"/>
              <a:defRPr/>
            </a:pPr>
            <a:r>
              <a:rPr lang="en-NZ" dirty="0" smtClean="0"/>
              <a:t>Colorectal</a:t>
            </a:r>
          </a:p>
          <a:p>
            <a:pPr marL="171450" indent="-171450">
              <a:buFont typeface="Arial" panose="020B0604020202020204" pitchFamily="34" charset="0"/>
              <a:buChar char="•"/>
              <a:defRPr/>
            </a:pPr>
            <a:r>
              <a:rPr lang="en-NZ" dirty="0" smtClean="0"/>
              <a:t>Breast</a:t>
            </a:r>
          </a:p>
          <a:p>
            <a:pPr marL="171450" indent="-171450">
              <a:buFont typeface="Arial" panose="020B0604020202020204" pitchFamily="34" charset="0"/>
              <a:buChar char="•"/>
              <a:defRPr/>
            </a:pPr>
            <a:r>
              <a:rPr lang="en-NZ" dirty="0" smtClean="0"/>
              <a:t>Prostate</a:t>
            </a:r>
          </a:p>
          <a:p>
            <a:pPr marL="171450" indent="-171450">
              <a:buFont typeface="Arial" panose="020B0604020202020204" pitchFamily="34" charset="0"/>
              <a:buChar char="•"/>
              <a:defRPr/>
            </a:pPr>
            <a:r>
              <a:rPr lang="en-NZ" dirty="0" smtClean="0"/>
              <a:t>Pancreatic cancer</a:t>
            </a:r>
          </a:p>
          <a:p>
            <a:pPr marL="171450" indent="-171450">
              <a:buFont typeface="Arial" panose="020B0604020202020204" pitchFamily="34" charset="0"/>
              <a:buChar char="•"/>
              <a:defRPr/>
            </a:pPr>
            <a:endParaRPr lang="en-NZ" dirty="0"/>
          </a:p>
          <a:p>
            <a:pPr>
              <a:defRPr/>
            </a:pPr>
            <a:r>
              <a:rPr lang="en-NZ" dirty="0" smtClean="0"/>
              <a:t>People aged 65 years and older accounted for at least 7 out of 10 cancer deaths</a:t>
            </a:r>
          </a:p>
          <a:p>
            <a:pPr>
              <a:defRPr/>
            </a:pPr>
            <a:endParaRPr lang="en-NZ" dirty="0" smtClean="0"/>
          </a:p>
          <a:p>
            <a:pPr>
              <a:defRPr/>
            </a:pPr>
            <a:r>
              <a:rPr lang="en-NZ" dirty="0" smtClean="0"/>
              <a:t>Māori have a higher mortality rate 1.7 times the rate of non-Māori</a:t>
            </a:r>
          </a:p>
          <a:p>
            <a:pPr>
              <a:defRPr/>
            </a:pPr>
            <a:endParaRPr lang="en-NZ" dirty="0"/>
          </a:p>
          <a:p>
            <a:pPr>
              <a:defRPr/>
            </a:pPr>
            <a:r>
              <a:rPr lang="en-NZ" dirty="0" smtClean="0"/>
              <a:t>This slide demonstrates that we are changing outcomes of cancer  </a:t>
            </a:r>
            <a:endParaRPr lang="en-NZ" dirty="0"/>
          </a:p>
        </p:txBody>
      </p:sp>
      <p:sp>
        <p:nvSpPr>
          <p:cNvPr id="3994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4" charset="-128"/>
              </a:defRPr>
            </a:lvl1pPr>
            <a:lvl2pPr marL="742950" indent="-285750">
              <a:defRPr sz="2400">
                <a:solidFill>
                  <a:schemeClr val="tx1"/>
                </a:solidFill>
                <a:latin typeface="Arial" charset="0"/>
                <a:ea typeface="ＭＳ Ｐゴシック" pitchFamily="4" charset="-128"/>
              </a:defRPr>
            </a:lvl2pPr>
            <a:lvl3pPr marL="1143000" indent="-228600">
              <a:defRPr sz="2400">
                <a:solidFill>
                  <a:schemeClr val="tx1"/>
                </a:solidFill>
                <a:latin typeface="Arial" charset="0"/>
                <a:ea typeface="ＭＳ Ｐゴシック" pitchFamily="4" charset="-128"/>
              </a:defRPr>
            </a:lvl3pPr>
            <a:lvl4pPr marL="1600200" indent="-228600">
              <a:defRPr sz="2400">
                <a:solidFill>
                  <a:schemeClr val="tx1"/>
                </a:solidFill>
                <a:latin typeface="Arial" charset="0"/>
                <a:ea typeface="ＭＳ Ｐゴシック" pitchFamily="4" charset="-128"/>
              </a:defRPr>
            </a:lvl4pPr>
            <a:lvl5pPr marL="2057400" indent="-228600">
              <a:defRPr sz="2400">
                <a:solidFill>
                  <a:schemeClr val="tx1"/>
                </a:solidFill>
                <a:latin typeface="Arial" charset="0"/>
                <a:ea typeface="ＭＳ Ｐゴシック" pitchFamily="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4" charset="-128"/>
              </a:defRPr>
            </a:lvl9pPr>
          </a:lstStyle>
          <a:p>
            <a:fld id="{E4A10FA2-C619-4935-B252-301E892E0F12}" type="slidenum">
              <a:rPr lang="en-NZ" altLang="en-US" sz="1200">
                <a:solidFill>
                  <a:prstClr val="black"/>
                </a:solidFill>
              </a:rPr>
              <a:pPr/>
              <a:t>3</a:t>
            </a:fld>
            <a:endParaRPr lang="en-NZ" altLang="en-US" sz="120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NZ" altLang="en-US" dirty="0" smtClean="0">
                <a:ea typeface="ＭＳ Ｐゴシック" pitchFamily="4" charset="-128"/>
              </a:rPr>
              <a:t>In addition NZ survival rates lag behind Australia</a:t>
            </a:r>
          </a:p>
          <a:p>
            <a:r>
              <a:rPr lang="en-NZ" altLang="en-US" dirty="0" smtClean="0">
                <a:ea typeface="ＭＳ Ｐゴシック" pitchFamily="4" charset="-128"/>
              </a:rPr>
              <a:t>This difference equates to over 700 extra deaths per year.</a:t>
            </a:r>
          </a:p>
          <a:p>
            <a:r>
              <a:rPr lang="en-NZ" altLang="en-US" dirty="0" smtClean="0">
                <a:ea typeface="ＭＳ Ｐゴシック" pitchFamily="4" charset="-128"/>
              </a:rPr>
              <a:t>Driven by difference at 1-year survival.</a:t>
            </a:r>
          </a:p>
        </p:txBody>
      </p:sp>
      <p:sp>
        <p:nvSpPr>
          <p:cNvPr id="409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4" charset="-128"/>
              </a:defRPr>
            </a:lvl1pPr>
            <a:lvl2pPr marL="742950" indent="-285750">
              <a:defRPr sz="2400">
                <a:solidFill>
                  <a:schemeClr val="tx1"/>
                </a:solidFill>
                <a:latin typeface="Arial" charset="0"/>
                <a:ea typeface="ＭＳ Ｐゴシック" pitchFamily="4" charset="-128"/>
              </a:defRPr>
            </a:lvl2pPr>
            <a:lvl3pPr marL="1143000" indent="-228600">
              <a:defRPr sz="2400">
                <a:solidFill>
                  <a:schemeClr val="tx1"/>
                </a:solidFill>
                <a:latin typeface="Arial" charset="0"/>
                <a:ea typeface="ＭＳ Ｐゴシック" pitchFamily="4" charset="-128"/>
              </a:defRPr>
            </a:lvl3pPr>
            <a:lvl4pPr marL="1600200" indent="-228600">
              <a:defRPr sz="2400">
                <a:solidFill>
                  <a:schemeClr val="tx1"/>
                </a:solidFill>
                <a:latin typeface="Arial" charset="0"/>
                <a:ea typeface="ＭＳ Ｐゴシック" pitchFamily="4" charset="-128"/>
              </a:defRPr>
            </a:lvl4pPr>
            <a:lvl5pPr marL="2057400" indent="-228600">
              <a:defRPr sz="2400">
                <a:solidFill>
                  <a:schemeClr val="tx1"/>
                </a:solidFill>
                <a:latin typeface="Arial" charset="0"/>
                <a:ea typeface="ＭＳ Ｐゴシック" pitchFamily="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4" charset="-128"/>
              </a:defRPr>
            </a:lvl9pPr>
          </a:lstStyle>
          <a:p>
            <a:fld id="{386D079A-642B-45FF-8212-C3D689815206}" type="slidenum">
              <a:rPr lang="en-NZ" altLang="en-US" sz="1200">
                <a:solidFill>
                  <a:prstClr val="black"/>
                </a:solidFill>
              </a:rPr>
              <a:pPr/>
              <a:t>4</a:t>
            </a:fld>
            <a:endParaRPr lang="en-NZ" altLang="en-US" sz="120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NZ" altLang="en-US" dirty="0" smtClean="0">
                <a:ea typeface="ＭＳ Ｐゴシック" pitchFamily="4" charset="-128"/>
              </a:rPr>
              <a:t>This view indicates mortality rates are reducing but Maori still continue to have a higher mortality rate</a:t>
            </a:r>
          </a:p>
        </p:txBody>
      </p:sp>
      <p:sp>
        <p:nvSpPr>
          <p:cNvPr id="4301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4" charset="-128"/>
              </a:defRPr>
            </a:lvl1pPr>
            <a:lvl2pPr marL="742950" indent="-285750">
              <a:defRPr sz="2400">
                <a:solidFill>
                  <a:schemeClr val="tx1"/>
                </a:solidFill>
                <a:latin typeface="Arial" charset="0"/>
                <a:ea typeface="ＭＳ Ｐゴシック" pitchFamily="4" charset="-128"/>
              </a:defRPr>
            </a:lvl2pPr>
            <a:lvl3pPr marL="1143000" indent="-228600">
              <a:defRPr sz="2400">
                <a:solidFill>
                  <a:schemeClr val="tx1"/>
                </a:solidFill>
                <a:latin typeface="Arial" charset="0"/>
                <a:ea typeface="ＭＳ Ｐゴシック" pitchFamily="4" charset="-128"/>
              </a:defRPr>
            </a:lvl3pPr>
            <a:lvl4pPr marL="1600200" indent="-228600">
              <a:defRPr sz="2400">
                <a:solidFill>
                  <a:schemeClr val="tx1"/>
                </a:solidFill>
                <a:latin typeface="Arial" charset="0"/>
                <a:ea typeface="ＭＳ Ｐゴシック" pitchFamily="4" charset="-128"/>
              </a:defRPr>
            </a:lvl4pPr>
            <a:lvl5pPr marL="2057400" indent="-228600">
              <a:defRPr sz="2400">
                <a:solidFill>
                  <a:schemeClr val="tx1"/>
                </a:solidFill>
                <a:latin typeface="Arial" charset="0"/>
                <a:ea typeface="ＭＳ Ｐゴシック" pitchFamily="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4" charset="-128"/>
              </a:defRPr>
            </a:lvl9pPr>
          </a:lstStyle>
          <a:p>
            <a:fld id="{4BFE6E14-BC9F-43FA-8C31-8A3C93DFAF06}" type="slidenum">
              <a:rPr lang="en-US" altLang="en-US" sz="1200">
                <a:solidFill>
                  <a:prstClr val="black"/>
                </a:solidFill>
              </a:rPr>
              <a:pPr/>
              <a:t>5</a:t>
            </a:fld>
            <a:endParaRPr lang="en-US" altLang="en-US" sz="120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altLang="en-US" dirty="0" smtClean="0">
                <a:ea typeface="ＭＳ Ｐゴシック" pitchFamily="4" charset="-128"/>
              </a:rPr>
              <a:t>Inequalities related to cancer treatment and outcomes are similar to the population disparities demonstrated in previous slides</a:t>
            </a:r>
          </a:p>
          <a:p>
            <a:endParaRPr lang="en-NZ" altLang="en-US" dirty="0" smtClean="0">
              <a:ea typeface="ＭＳ Ｐゴシック" pitchFamily="4" charset="-128"/>
            </a:endParaRPr>
          </a:p>
          <a:p>
            <a:r>
              <a:rPr lang="en-NZ" altLang="en-US" dirty="0" smtClean="0">
                <a:ea typeface="ＭＳ Ｐゴシック" pitchFamily="4" charset="-128"/>
              </a:rPr>
              <a:t>Maori cancer incidence is 20% higher than non- Maori</a:t>
            </a:r>
          </a:p>
          <a:p>
            <a:r>
              <a:rPr lang="en-NZ" altLang="en-US" dirty="0" smtClean="0">
                <a:ea typeface="ＭＳ Ｐゴシック" pitchFamily="4" charset="-128"/>
              </a:rPr>
              <a:t>Maori cancer mortality is 80% higher than non- Maori</a:t>
            </a:r>
          </a:p>
          <a:p>
            <a:r>
              <a:rPr lang="en-NZ" altLang="en-US" dirty="0" smtClean="0">
                <a:ea typeface="ＭＳ Ｐゴシック" pitchFamily="4" charset="-128"/>
              </a:rPr>
              <a:t>Maori are more likely than</a:t>
            </a:r>
            <a:r>
              <a:rPr lang="en-NZ" altLang="en-US" baseline="0" dirty="0" smtClean="0">
                <a:ea typeface="ＭＳ Ｐゴシック" pitchFamily="4" charset="-128"/>
              </a:rPr>
              <a:t> non-Maori to have their cancer detected at a later stage of disease spread</a:t>
            </a:r>
          </a:p>
          <a:p>
            <a:r>
              <a:rPr lang="en-NZ" altLang="en-US" baseline="0" dirty="0" smtClean="0">
                <a:ea typeface="ＭＳ Ｐゴシック" pitchFamily="4" charset="-128"/>
              </a:rPr>
              <a:t>Variations in survival rates between DHBs in NZ</a:t>
            </a:r>
            <a:r>
              <a:rPr lang="en-NZ" altLang="en-US" dirty="0" smtClean="0">
                <a:ea typeface="ＭＳ Ｐゴシック" pitchFamily="4" charset="-128"/>
              </a:rPr>
              <a:t> </a:t>
            </a:r>
          </a:p>
        </p:txBody>
      </p:sp>
      <p:sp>
        <p:nvSpPr>
          <p:cNvPr id="440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4" charset="-128"/>
              </a:defRPr>
            </a:lvl1pPr>
            <a:lvl2pPr marL="742950" indent="-285750">
              <a:defRPr sz="2400">
                <a:solidFill>
                  <a:schemeClr val="tx1"/>
                </a:solidFill>
                <a:latin typeface="Arial" charset="0"/>
                <a:ea typeface="ＭＳ Ｐゴシック" pitchFamily="4" charset="-128"/>
              </a:defRPr>
            </a:lvl2pPr>
            <a:lvl3pPr marL="1143000" indent="-228600">
              <a:defRPr sz="2400">
                <a:solidFill>
                  <a:schemeClr val="tx1"/>
                </a:solidFill>
                <a:latin typeface="Arial" charset="0"/>
                <a:ea typeface="ＭＳ Ｐゴシック" pitchFamily="4" charset="-128"/>
              </a:defRPr>
            </a:lvl3pPr>
            <a:lvl4pPr marL="1600200" indent="-228600">
              <a:defRPr sz="2400">
                <a:solidFill>
                  <a:schemeClr val="tx1"/>
                </a:solidFill>
                <a:latin typeface="Arial" charset="0"/>
                <a:ea typeface="ＭＳ Ｐゴシック" pitchFamily="4" charset="-128"/>
              </a:defRPr>
            </a:lvl4pPr>
            <a:lvl5pPr marL="2057400" indent="-228600">
              <a:defRPr sz="2400">
                <a:solidFill>
                  <a:schemeClr val="tx1"/>
                </a:solidFill>
                <a:latin typeface="Arial" charset="0"/>
                <a:ea typeface="ＭＳ Ｐゴシック" pitchFamily="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4" charset="-128"/>
              </a:defRPr>
            </a:lvl9pPr>
          </a:lstStyle>
          <a:p>
            <a:fld id="{BAADE56E-F639-42B6-BBD4-4DCB17C7E090}" type="slidenum">
              <a:rPr lang="en-NZ" altLang="en-US" sz="1200">
                <a:solidFill>
                  <a:prstClr val="black"/>
                </a:solidFill>
              </a:rPr>
              <a:pPr/>
              <a:t>6</a:t>
            </a:fld>
            <a:endParaRPr lang="en-NZ" altLang="en-US" sz="120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xfrm>
            <a:off x="381000" y="4714876"/>
            <a:ext cx="6019800" cy="4467225"/>
          </a:xfrm>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NZ" altLang="en-US" dirty="0" smtClean="0">
                <a:latin typeface="Arial" pitchFamily="34" charset="0"/>
                <a:ea typeface="ＭＳ Ｐゴシック" pitchFamily="34" charset="-128"/>
              </a:rPr>
              <a:t>Cancer is NZ’s leading cause of death</a:t>
            </a:r>
          </a:p>
          <a:p>
            <a:pPr>
              <a:defRPr/>
            </a:pPr>
            <a:r>
              <a:rPr lang="en-NZ" altLang="en-US" dirty="0" smtClean="0">
                <a:latin typeface="Arial" pitchFamily="34" charset="0"/>
                <a:ea typeface="ＭＳ Ｐゴシック" pitchFamily="34" charset="-128"/>
              </a:rPr>
              <a:t>Midland has over 4,500 new cancers diagnosed each year</a:t>
            </a:r>
          </a:p>
          <a:p>
            <a:pPr>
              <a:defRPr/>
            </a:pPr>
            <a:r>
              <a:rPr lang="en-NZ" altLang="en-US" dirty="0" smtClean="0">
                <a:latin typeface="Arial" pitchFamily="34" charset="0"/>
                <a:ea typeface="ＭＳ Ｐゴシック" pitchFamily="34" charset="-128"/>
              </a:rPr>
              <a:t>Midland has approximately 1700 deaths from cancer each year – this is too high</a:t>
            </a:r>
          </a:p>
          <a:p>
            <a:pPr>
              <a:defRPr/>
            </a:pPr>
            <a:r>
              <a:rPr lang="en-NZ" altLang="en-US" dirty="0" smtClean="0">
                <a:latin typeface="Arial" pitchFamily="34" charset="0"/>
                <a:ea typeface="ＭＳ Ｐゴシック" pitchFamily="34" charset="-128"/>
              </a:rPr>
              <a:t>These maps demonstrate that Midland has a significantly higher incidence rate in Bay of Plenty and Lakes compared to the rest of New Zealand</a:t>
            </a:r>
          </a:p>
          <a:p>
            <a:pPr>
              <a:defRPr/>
            </a:pPr>
            <a:r>
              <a:rPr lang="en-NZ" altLang="en-US" dirty="0" smtClean="0">
                <a:latin typeface="Arial" pitchFamily="34" charset="0"/>
                <a:ea typeface="ＭＳ Ｐゴシック" pitchFamily="34" charset="-128"/>
              </a:rPr>
              <a:t>Of more concern is that ALL Midland DHBs have a significantly higher mortality or deaths from cancer than the rest of New Zealand.</a:t>
            </a:r>
          </a:p>
          <a:p>
            <a:pPr>
              <a:defRPr/>
            </a:pPr>
            <a:r>
              <a:rPr lang="en-NZ" altLang="en-US" dirty="0" smtClean="0">
                <a:latin typeface="Arial" pitchFamily="34" charset="0"/>
                <a:ea typeface="ＭＳ Ｐゴシック" pitchFamily="34" charset="-128"/>
              </a:rPr>
              <a:t>In addition New Zealand is lagging behind our colleagues in Australia – NZ has a higher mortality rate than Australia, especially for women.</a:t>
            </a:r>
          </a:p>
          <a:p>
            <a:pPr>
              <a:defRPr/>
            </a:pPr>
            <a:r>
              <a:rPr lang="en-NZ" altLang="en-US" dirty="0" smtClean="0">
                <a:latin typeface="Arial" pitchFamily="34" charset="0"/>
                <a:ea typeface="ＭＳ Ｐゴシック" pitchFamily="34" charset="-128"/>
              </a:rPr>
              <a:t>New Zealand survival rates are lower than Australia.</a:t>
            </a:r>
          </a:p>
          <a:p>
            <a:pPr>
              <a:defRPr/>
            </a:pPr>
            <a:r>
              <a:rPr lang="en-NZ" altLang="en-US" dirty="0" smtClean="0">
                <a:latin typeface="Arial" pitchFamily="34" charset="0"/>
                <a:ea typeface="ＭＳ Ｐゴシック" pitchFamily="34" charset="-128"/>
              </a:rPr>
              <a:t>This suggests further improvements in recognition, diagnosis and treatment of cancer in New Zealand is possible. </a:t>
            </a:r>
          </a:p>
          <a:p>
            <a:pPr>
              <a:defRPr/>
            </a:pPr>
            <a:r>
              <a:rPr lang="en-NZ" altLang="en-US" dirty="0" smtClean="0">
                <a:latin typeface="Arial" pitchFamily="34" charset="0"/>
                <a:ea typeface="ＭＳ Ｐゴシック" pitchFamily="34" charset="-128"/>
              </a:rPr>
              <a:t>Issues of early management in primary care and time intervals to diagnosis and treatment are important.</a:t>
            </a:r>
          </a:p>
          <a:p>
            <a:pPr>
              <a:defRPr/>
            </a:pPr>
            <a:r>
              <a:rPr lang="en-NZ" altLang="en-US" dirty="0" smtClean="0">
                <a:latin typeface="Arial" pitchFamily="34" charset="0"/>
                <a:ea typeface="ＭＳ Ｐゴシック" pitchFamily="34" charset="-128"/>
              </a:rPr>
              <a:t>So in summary Midland has a BIG challenge to first lift performance to that of other regions within New Zealand as well as striving to achieve similar performance outcomes demonstrated internationally.</a:t>
            </a:r>
          </a:p>
        </p:txBody>
      </p:sp>
      <p:sp>
        <p:nvSpPr>
          <p:cNvPr id="23556"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fld id="{95E7312A-110D-44EB-87EB-522957D4DFB3}" type="slidenum">
              <a:rPr lang="en-US" altLang="en-US" sz="1200" smtClean="0">
                <a:solidFill>
                  <a:prstClr val="black"/>
                </a:solidFill>
              </a:rPr>
              <a:pPr eaLnBrk="1" hangingPunct="1">
                <a:defRPr/>
              </a:pPr>
              <a:t>7</a:t>
            </a:fld>
            <a:endParaRPr lang="en-US" altLang="en-US" sz="1200"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Second Midland Cancer Strategy Plan developed to address the challenges and burden of cancer on our population</a:t>
            </a:r>
          </a:p>
          <a:p>
            <a:endParaRPr lang="en-NZ" dirty="0" smtClean="0"/>
          </a:p>
          <a:p>
            <a:r>
              <a:rPr lang="en-NZ" dirty="0" smtClean="0"/>
              <a:t>Strategic objectives:</a:t>
            </a:r>
          </a:p>
          <a:p>
            <a:pPr marL="228600" indent="-228600">
              <a:buAutoNum type="arabicPeriod"/>
            </a:pPr>
            <a:r>
              <a:rPr lang="en-NZ" dirty="0" smtClean="0"/>
              <a:t>To reduce cancer incidence through effective prevention, screening and early detection</a:t>
            </a:r>
          </a:p>
          <a:p>
            <a:pPr marL="228600" indent="-228600">
              <a:buAutoNum type="arabicPeriod"/>
            </a:pPr>
            <a:r>
              <a:rPr lang="en-NZ" dirty="0" smtClean="0"/>
              <a:t>Reduce the impact of cancer through equitable access to best practice care</a:t>
            </a:r>
          </a:p>
          <a:p>
            <a:pPr marL="228600" indent="-228600">
              <a:buAutoNum type="arabicPeriod"/>
            </a:pPr>
            <a:r>
              <a:rPr lang="en-NZ" dirty="0" smtClean="0"/>
              <a:t>Reduce inequalities with respect to cancer</a:t>
            </a:r>
          </a:p>
          <a:p>
            <a:pPr marL="228600" indent="-228600">
              <a:buAutoNum type="arabicPeriod"/>
            </a:pPr>
            <a:r>
              <a:rPr lang="en-NZ" dirty="0" smtClean="0"/>
              <a:t>Improve the experience and outcomes for people with cancer.</a:t>
            </a:r>
            <a:endParaRPr lang="en-NZ" dirty="0"/>
          </a:p>
        </p:txBody>
      </p:sp>
      <p:sp>
        <p:nvSpPr>
          <p:cNvPr id="4" name="Slide Number Placeholder 3"/>
          <p:cNvSpPr>
            <a:spLocks noGrp="1"/>
          </p:cNvSpPr>
          <p:nvPr>
            <p:ph type="sldNum" sz="quarter" idx="10"/>
          </p:nvPr>
        </p:nvSpPr>
        <p:spPr/>
        <p:txBody>
          <a:bodyPr/>
          <a:lstStyle/>
          <a:p>
            <a:fld id="{C3F7EE2A-ED76-44AB-BA3A-676ED41F36BE}" type="slidenum">
              <a:rPr lang="en-NZ" smtClean="0"/>
              <a:t>8</a:t>
            </a:fld>
            <a:endParaRPr lang="en-NZ"/>
          </a:p>
        </p:txBody>
      </p:sp>
    </p:spTree>
    <p:extLst>
      <p:ext uri="{BB962C8B-B14F-4D97-AF65-F5344CB8AC3E}">
        <p14:creationId xmlns:p14="http://schemas.microsoft.com/office/powerpoint/2010/main" val="3388995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NZ" altLang="en-US" dirty="0" smtClean="0">
                <a:ea typeface="ＭＳ Ｐゴシック" pitchFamily="4" charset="-128"/>
              </a:rPr>
              <a:t>A network is a vehicle that brings all stakeholders together to manage and improve cancer services across the continuum </a:t>
            </a:r>
          </a:p>
          <a:p>
            <a:r>
              <a:rPr lang="en-NZ" altLang="en-US" dirty="0" smtClean="0">
                <a:ea typeface="ＭＳ Ｐゴシック" pitchFamily="4" charset="-128"/>
              </a:rPr>
              <a:t>Primary</a:t>
            </a:r>
            <a:r>
              <a:rPr lang="en-NZ" altLang="en-US" baseline="0" dirty="0" smtClean="0">
                <a:ea typeface="ＭＳ Ｐゴシック" pitchFamily="4" charset="-128"/>
              </a:rPr>
              <a:t> prevention, screening, diagnosis &amp; treatment, follow-up care, palliative care and last days of life or survivorship.</a:t>
            </a:r>
            <a:endParaRPr lang="en-NZ" altLang="en-US" dirty="0" smtClean="0">
              <a:ea typeface="ＭＳ Ｐゴシック" pitchFamily="4" charset="-128"/>
            </a:endParaRPr>
          </a:p>
          <a:p>
            <a:endParaRPr lang="en-NZ" altLang="en-US" dirty="0" smtClean="0">
              <a:ea typeface="ＭＳ Ｐゴシック" pitchFamily="4" charset="-128"/>
            </a:endParaRPr>
          </a:p>
        </p:txBody>
      </p:sp>
      <p:sp>
        <p:nvSpPr>
          <p:cNvPr id="522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4" charset="-128"/>
              </a:defRPr>
            </a:lvl1pPr>
            <a:lvl2pPr marL="742950" indent="-285750">
              <a:defRPr sz="2400">
                <a:solidFill>
                  <a:schemeClr val="tx1"/>
                </a:solidFill>
                <a:latin typeface="Arial" charset="0"/>
                <a:ea typeface="ＭＳ Ｐゴシック" pitchFamily="4" charset="-128"/>
              </a:defRPr>
            </a:lvl2pPr>
            <a:lvl3pPr marL="1143000" indent="-228600">
              <a:defRPr sz="2400">
                <a:solidFill>
                  <a:schemeClr val="tx1"/>
                </a:solidFill>
                <a:latin typeface="Arial" charset="0"/>
                <a:ea typeface="ＭＳ Ｐゴシック" pitchFamily="4" charset="-128"/>
              </a:defRPr>
            </a:lvl3pPr>
            <a:lvl4pPr marL="1600200" indent="-228600">
              <a:defRPr sz="2400">
                <a:solidFill>
                  <a:schemeClr val="tx1"/>
                </a:solidFill>
                <a:latin typeface="Arial" charset="0"/>
                <a:ea typeface="ＭＳ Ｐゴシック" pitchFamily="4" charset="-128"/>
              </a:defRPr>
            </a:lvl4pPr>
            <a:lvl5pPr marL="2057400" indent="-228600">
              <a:defRPr sz="2400">
                <a:solidFill>
                  <a:schemeClr val="tx1"/>
                </a:solidFill>
                <a:latin typeface="Arial" charset="0"/>
                <a:ea typeface="ＭＳ Ｐゴシック" pitchFamily="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4" charset="-128"/>
              </a:defRPr>
            </a:lvl9pPr>
          </a:lstStyle>
          <a:p>
            <a:fld id="{C71C2F09-AAAC-4578-BF96-F16D71082AAD}" type="slidenum">
              <a:rPr lang="en-US" altLang="en-US" sz="1200">
                <a:solidFill>
                  <a:prstClr val="black"/>
                </a:solidFill>
              </a:rPr>
              <a:pPr/>
              <a:t>9</a:t>
            </a:fld>
            <a:endParaRPr lang="en-US" altLang="en-US" sz="120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ctrTitle"/>
          </p:nvPr>
        </p:nvSpPr>
        <p:spPr>
          <a:xfrm>
            <a:off x="76200" y="1371600"/>
            <a:ext cx="4343400" cy="2667000"/>
          </a:xfrm>
        </p:spPr>
        <p:txBody>
          <a:bodyPr/>
          <a:lstStyle>
            <a:lvl1pPr algn="ctr">
              <a:defRPr sz="3000"/>
            </a:lvl1pPr>
          </a:lstStyle>
          <a:p>
            <a:pPr lvl="0"/>
            <a:r>
              <a:rPr lang="en-US" noProof="0" smtClean="0"/>
              <a:t>Click to edit Master title style</a:t>
            </a:r>
          </a:p>
        </p:txBody>
      </p:sp>
      <p:sp>
        <p:nvSpPr>
          <p:cNvPr id="4100" name="Rectangle 4"/>
          <p:cNvSpPr>
            <a:spLocks noGrp="1" noChangeArrowheads="1"/>
          </p:cNvSpPr>
          <p:nvPr>
            <p:ph type="subTitle" idx="1"/>
          </p:nvPr>
        </p:nvSpPr>
        <p:spPr>
          <a:xfrm>
            <a:off x="76200" y="4191000"/>
            <a:ext cx="4343400" cy="1676400"/>
          </a:xfrm>
        </p:spPr>
        <p:txBody>
          <a:bodyPr anchor="ctr"/>
          <a:lstStyle>
            <a:lvl1pPr marL="0" indent="0" algn="ctr">
              <a:buFontTx/>
              <a:buNone/>
              <a:defRPr>
                <a:solidFill>
                  <a:schemeClr val="bg1"/>
                </a:solidFill>
              </a:defRPr>
            </a:lvl1pPr>
          </a:lstStyle>
          <a:p>
            <a:pPr lvl="0"/>
            <a:r>
              <a:rPr lang="en-US" noProof="0" smtClean="0"/>
              <a:t>Click to edit Master subtitle style</a:t>
            </a:r>
          </a:p>
        </p:txBody>
      </p:sp>
    </p:spTree>
    <p:extLst>
      <p:ext uri="{BB962C8B-B14F-4D97-AF65-F5344CB8AC3E}">
        <p14:creationId xmlns:p14="http://schemas.microsoft.com/office/powerpoint/2010/main" val="2466695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1247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209800" cy="586740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152400" y="152400"/>
            <a:ext cx="64770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9574105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0" y="44450"/>
            <a:ext cx="7924800" cy="1143000"/>
          </a:xfrm>
        </p:spPr>
        <p:txBody>
          <a:bodyPr/>
          <a:lstStyle/>
          <a:p>
            <a:r>
              <a:rPr lang="en-US" smtClean="0"/>
              <a:t>Click to edit Master title style</a:t>
            </a:r>
            <a:endParaRPr lang="en-NZ"/>
          </a:p>
        </p:txBody>
      </p:sp>
      <p:sp>
        <p:nvSpPr>
          <p:cNvPr id="3" name="Table Placeholder 2"/>
          <p:cNvSpPr>
            <a:spLocks noGrp="1"/>
          </p:cNvSpPr>
          <p:nvPr>
            <p:ph type="tbl" idx="1"/>
          </p:nvPr>
        </p:nvSpPr>
        <p:spPr>
          <a:xfrm>
            <a:off x="838200" y="1484313"/>
            <a:ext cx="7910513" cy="4824412"/>
          </a:xfrm>
        </p:spPr>
        <p:txBody>
          <a:bodyPr rtlCol="0">
            <a:normAutofit/>
          </a:bodyPr>
          <a:lstStyle/>
          <a:p>
            <a:pPr lvl="0"/>
            <a:r>
              <a:rPr lang="en-US" noProof="0" dirty="0" smtClean="0"/>
              <a:t>Click icon to add table</a:t>
            </a:r>
            <a:endParaRPr lang="en-NZ" noProof="0" dirty="0" smtClean="0"/>
          </a:p>
        </p:txBody>
      </p:sp>
    </p:spTree>
    <p:extLst>
      <p:ext uri="{BB962C8B-B14F-4D97-AF65-F5344CB8AC3E}">
        <p14:creationId xmlns:p14="http://schemas.microsoft.com/office/powerpoint/2010/main" val="3070379560"/>
      </p:ext>
    </p:extLst>
  </p:cSld>
  <p:clrMapOvr>
    <a:masterClrMapping/>
  </p:clrMapOvr>
  <p:transition spd="slow">
    <p:wheel spokes="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0" y="0"/>
            <a:ext cx="4267200" cy="1447800"/>
          </a:xfrm>
        </p:spPr>
        <p:txBody>
          <a:bodyPr/>
          <a:lstStyle>
            <a:lvl1pPr algn="ctr">
              <a:defRPr sz="3500" b="1">
                <a:solidFill>
                  <a:schemeClr val="bg1"/>
                </a:solidFill>
              </a:defRPr>
            </a:lvl1pPr>
          </a:lstStyle>
          <a:p>
            <a:pPr lvl="0"/>
            <a:r>
              <a:rPr lang="en-US" altLang="en-US" noProof="0" smtClean="0"/>
              <a:t>Click to edit Master title style</a:t>
            </a:r>
          </a:p>
        </p:txBody>
      </p:sp>
      <p:sp>
        <p:nvSpPr>
          <p:cNvPr id="7171" name="Rectangle 3"/>
          <p:cNvSpPr>
            <a:spLocks noGrp="1" noChangeArrowheads="1"/>
          </p:cNvSpPr>
          <p:nvPr>
            <p:ph type="subTitle" idx="1"/>
          </p:nvPr>
        </p:nvSpPr>
        <p:spPr>
          <a:xfrm>
            <a:off x="0" y="1447800"/>
            <a:ext cx="4267200" cy="5181600"/>
          </a:xfrm>
        </p:spPr>
        <p:txBody>
          <a:bodyPr anchor="ctr"/>
          <a:lstStyle>
            <a:lvl1pPr marL="0" indent="0" algn="ctr">
              <a:buFontTx/>
              <a:buNone/>
              <a:defRPr>
                <a:solidFill>
                  <a:schemeClr val="bg1"/>
                </a:solidFill>
              </a:defRPr>
            </a:lvl1pPr>
          </a:lstStyle>
          <a:p>
            <a:pPr lvl="0"/>
            <a:r>
              <a:rPr lang="en-US" altLang="en-US" noProof="0" smtClean="0"/>
              <a:t>Click to edit Master subtitle style</a:t>
            </a:r>
          </a:p>
        </p:txBody>
      </p:sp>
    </p:spTree>
    <p:extLst>
      <p:ext uri="{BB962C8B-B14F-4D97-AF65-F5344CB8AC3E}">
        <p14:creationId xmlns:p14="http://schemas.microsoft.com/office/powerpoint/2010/main" val="2012725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760039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575086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381000" y="762000"/>
            <a:ext cx="4267200" cy="5867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800600" y="762000"/>
            <a:ext cx="4267200" cy="5867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2843451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0196202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Tree>
    <p:extLst>
      <p:ext uri="{BB962C8B-B14F-4D97-AF65-F5344CB8AC3E}">
        <p14:creationId xmlns:p14="http://schemas.microsoft.com/office/powerpoint/2010/main" val="41955902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9947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a:xfrm>
            <a:off x="152400" y="990600"/>
            <a:ext cx="8207829" cy="4147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7226791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61963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64077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40442679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0"/>
            <a:ext cx="2190750" cy="662940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381000" y="0"/>
            <a:ext cx="6419850" cy="6629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12661897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ctrTitle"/>
          </p:nvPr>
        </p:nvSpPr>
        <p:spPr>
          <a:xfrm>
            <a:off x="76200" y="1371600"/>
            <a:ext cx="4343400" cy="2667000"/>
          </a:xfrm>
        </p:spPr>
        <p:txBody>
          <a:bodyPr/>
          <a:lstStyle>
            <a:lvl1pPr algn="ctr">
              <a:defRPr sz="3000"/>
            </a:lvl1pPr>
          </a:lstStyle>
          <a:p>
            <a:pPr lvl="0"/>
            <a:r>
              <a:rPr lang="en-US" noProof="0" smtClean="0"/>
              <a:t>Click to edit Master title style</a:t>
            </a:r>
          </a:p>
        </p:txBody>
      </p:sp>
      <p:sp>
        <p:nvSpPr>
          <p:cNvPr id="4100" name="Rectangle 4"/>
          <p:cNvSpPr>
            <a:spLocks noGrp="1" noChangeArrowheads="1"/>
          </p:cNvSpPr>
          <p:nvPr>
            <p:ph type="subTitle" idx="1"/>
          </p:nvPr>
        </p:nvSpPr>
        <p:spPr>
          <a:xfrm>
            <a:off x="76200" y="4191000"/>
            <a:ext cx="4343400" cy="1676400"/>
          </a:xfrm>
        </p:spPr>
        <p:txBody>
          <a:bodyPr anchor="ctr"/>
          <a:lstStyle>
            <a:lvl1pPr marL="0" indent="0" algn="ctr">
              <a:buFontTx/>
              <a:buNone/>
              <a:defRPr>
                <a:solidFill>
                  <a:schemeClr val="bg1"/>
                </a:solidFill>
              </a:defRPr>
            </a:lvl1pPr>
          </a:lstStyle>
          <a:p>
            <a:pPr lvl="0"/>
            <a:r>
              <a:rPr lang="en-US" noProof="0" smtClean="0"/>
              <a:t>Click to edit Master subtitle style</a:t>
            </a:r>
          </a:p>
        </p:txBody>
      </p:sp>
    </p:spTree>
    <p:extLst>
      <p:ext uri="{BB962C8B-B14F-4D97-AF65-F5344CB8AC3E}">
        <p14:creationId xmlns:p14="http://schemas.microsoft.com/office/powerpoint/2010/main" val="33157053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a:xfrm>
            <a:off x="152400" y="990600"/>
            <a:ext cx="8207829" cy="4147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5921810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035779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152400" y="990600"/>
            <a:ext cx="43434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990600"/>
            <a:ext cx="43434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4954553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220368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Tree>
    <p:extLst>
      <p:ext uri="{BB962C8B-B14F-4D97-AF65-F5344CB8AC3E}">
        <p14:creationId xmlns:p14="http://schemas.microsoft.com/office/powerpoint/2010/main" val="2372464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722759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18839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361599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265779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37301901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209800" cy="586740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152400" y="152400"/>
            <a:ext cx="64770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849299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0" y="44450"/>
            <a:ext cx="7924800" cy="1143000"/>
          </a:xfrm>
        </p:spPr>
        <p:txBody>
          <a:bodyPr/>
          <a:lstStyle/>
          <a:p>
            <a:r>
              <a:rPr lang="en-US" smtClean="0"/>
              <a:t>Click to edit Master title style</a:t>
            </a:r>
            <a:endParaRPr lang="en-NZ"/>
          </a:p>
        </p:txBody>
      </p:sp>
      <p:sp>
        <p:nvSpPr>
          <p:cNvPr id="3" name="Table Placeholder 2"/>
          <p:cNvSpPr>
            <a:spLocks noGrp="1"/>
          </p:cNvSpPr>
          <p:nvPr>
            <p:ph type="tbl" idx="1"/>
          </p:nvPr>
        </p:nvSpPr>
        <p:spPr>
          <a:xfrm>
            <a:off x="838200" y="1484313"/>
            <a:ext cx="7910513" cy="4824412"/>
          </a:xfrm>
        </p:spPr>
        <p:txBody>
          <a:bodyPr rtlCol="0">
            <a:normAutofit/>
          </a:bodyPr>
          <a:lstStyle/>
          <a:p>
            <a:pPr lvl="0"/>
            <a:r>
              <a:rPr lang="en-US" noProof="0" dirty="0" smtClean="0"/>
              <a:t>Click icon to add table</a:t>
            </a:r>
            <a:endParaRPr lang="en-NZ" noProof="0" dirty="0" smtClean="0"/>
          </a:p>
        </p:txBody>
      </p:sp>
    </p:spTree>
    <p:extLst>
      <p:ext uri="{BB962C8B-B14F-4D97-AF65-F5344CB8AC3E}">
        <p14:creationId xmlns:p14="http://schemas.microsoft.com/office/powerpoint/2010/main" val="362817970"/>
      </p:ext>
    </p:extLst>
  </p:cSld>
  <p:clrMapOvr>
    <a:masterClrMapping/>
  </p:clrMapOvr>
  <p:transition spd="slow">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152400" y="990600"/>
            <a:ext cx="43434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990600"/>
            <a:ext cx="43434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2090068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Tree>
    <p:extLst>
      <p:ext uri="{BB962C8B-B14F-4D97-AF65-F5344CB8AC3E}">
        <p14:creationId xmlns:p14="http://schemas.microsoft.com/office/powerpoint/2010/main" val="590507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Tree>
    <p:extLst>
      <p:ext uri="{BB962C8B-B14F-4D97-AF65-F5344CB8AC3E}">
        <p14:creationId xmlns:p14="http://schemas.microsoft.com/office/powerpoint/2010/main" val="1371911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3425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47526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82302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152400"/>
            <a:ext cx="8839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152400" y="990600"/>
            <a:ext cx="8839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13402438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sz="2600" b="1">
          <a:solidFill>
            <a:schemeClr val="bg1"/>
          </a:solidFill>
          <a:latin typeface="+mj-lt"/>
          <a:ea typeface="+mj-ea"/>
          <a:cs typeface="+mj-cs"/>
        </a:defRPr>
      </a:lvl1pPr>
      <a:lvl2pPr algn="l" rtl="0" eaLnBrk="0" fontAlgn="base" hangingPunct="0">
        <a:spcBef>
          <a:spcPct val="0"/>
        </a:spcBef>
        <a:spcAft>
          <a:spcPct val="0"/>
        </a:spcAft>
        <a:defRPr sz="2600" b="1">
          <a:solidFill>
            <a:schemeClr val="bg1"/>
          </a:solidFill>
          <a:latin typeface="Arial" charset="0"/>
          <a:ea typeface="ＭＳ Ｐゴシック" charset="-128"/>
        </a:defRPr>
      </a:lvl2pPr>
      <a:lvl3pPr algn="l" rtl="0" eaLnBrk="0" fontAlgn="base" hangingPunct="0">
        <a:spcBef>
          <a:spcPct val="0"/>
        </a:spcBef>
        <a:spcAft>
          <a:spcPct val="0"/>
        </a:spcAft>
        <a:defRPr sz="2600" b="1">
          <a:solidFill>
            <a:schemeClr val="bg1"/>
          </a:solidFill>
          <a:latin typeface="Arial" charset="0"/>
          <a:ea typeface="ＭＳ Ｐゴシック" charset="-128"/>
        </a:defRPr>
      </a:lvl3pPr>
      <a:lvl4pPr algn="l" rtl="0" eaLnBrk="0" fontAlgn="base" hangingPunct="0">
        <a:spcBef>
          <a:spcPct val="0"/>
        </a:spcBef>
        <a:spcAft>
          <a:spcPct val="0"/>
        </a:spcAft>
        <a:defRPr sz="2600" b="1">
          <a:solidFill>
            <a:schemeClr val="bg1"/>
          </a:solidFill>
          <a:latin typeface="Arial" charset="0"/>
          <a:ea typeface="ＭＳ Ｐゴシック" charset="-128"/>
        </a:defRPr>
      </a:lvl4pPr>
      <a:lvl5pPr algn="l" rtl="0" eaLnBrk="0" fontAlgn="base" hangingPunct="0">
        <a:spcBef>
          <a:spcPct val="0"/>
        </a:spcBef>
        <a:spcAft>
          <a:spcPct val="0"/>
        </a:spcAft>
        <a:defRPr sz="2600" b="1">
          <a:solidFill>
            <a:schemeClr val="bg1"/>
          </a:solidFill>
          <a:latin typeface="Arial" charset="0"/>
          <a:ea typeface="ＭＳ Ｐゴシック" charset="-128"/>
        </a:defRPr>
      </a:lvl5pPr>
      <a:lvl6pPr marL="457200" algn="l" rtl="0" fontAlgn="base">
        <a:spcBef>
          <a:spcPct val="0"/>
        </a:spcBef>
        <a:spcAft>
          <a:spcPct val="0"/>
        </a:spcAft>
        <a:defRPr sz="2600" b="1">
          <a:solidFill>
            <a:schemeClr val="bg1"/>
          </a:solidFill>
          <a:latin typeface="Arial" charset="0"/>
          <a:ea typeface="ＭＳ Ｐゴシック" charset="-128"/>
        </a:defRPr>
      </a:lvl6pPr>
      <a:lvl7pPr marL="914400" algn="l" rtl="0" fontAlgn="base">
        <a:spcBef>
          <a:spcPct val="0"/>
        </a:spcBef>
        <a:spcAft>
          <a:spcPct val="0"/>
        </a:spcAft>
        <a:defRPr sz="2600" b="1">
          <a:solidFill>
            <a:schemeClr val="bg1"/>
          </a:solidFill>
          <a:latin typeface="Arial" charset="0"/>
          <a:ea typeface="ＭＳ Ｐゴシック" charset="-128"/>
        </a:defRPr>
      </a:lvl7pPr>
      <a:lvl8pPr marL="1371600" algn="l" rtl="0" fontAlgn="base">
        <a:spcBef>
          <a:spcPct val="0"/>
        </a:spcBef>
        <a:spcAft>
          <a:spcPct val="0"/>
        </a:spcAft>
        <a:defRPr sz="2600" b="1">
          <a:solidFill>
            <a:schemeClr val="bg1"/>
          </a:solidFill>
          <a:latin typeface="Arial" charset="0"/>
          <a:ea typeface="ＭＳ Ｐゴシック" charset="-128"/>
        </a:defRPr>
      </a:lvl8pPr>
      <a:lvl9pPr marL="1828800" algn="l" rtl="0" fontAlgn="base">
        <a:spcBef>
          <a:spcPct val="0"/>
        </a:spcBef>
        <a:spcAft>
          <a:spcPct val="0"/>
        </a:spcAft>
        <a:defRPr sz="2600" b="1">
          <a:solidFill>
            <a:schemeClr val="bg1"/>
          </a:solidFill>
          <a:latin typeface="Arial" charset="0"/>
          <a:ea typeface="ＭＳ Ｐゴシック" charset="-128"/>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381000" y="762000"/>
            <a:ext cx="8686800" cy="586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Tree>
    <p:extLst>
      <p:ext uri="{BB962C8B-B14F-4D97-AF65-F5344CB8AC3E}">
        <p14:creationId xmlns:p14="http://schemas.microsoft.com/office/powerpoint/2010/main" val="145641033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0" fontAlgn="base" hangingPunct="0">
        <a:spcBef>
          <a:spcPct val="0"/>
        </a:spcBef>
        <a:spcAft>
          <a:spcPct val="0"/>
        </a:spcAft>
        <a:defRPr sz="3000">
          <a:solidFill>
            <a:srgbClr val="752929"/>
          </a:solidFill>
          <a:latin typeface="+mj-lt"/>
          <a:ea typeface="+mj-ea"/>
          <a:cs typeface="+mj-cs"/>
        </a:defRPr>
      </a:lvl1pPr>
      <a:lvl2pPr algn="l" rtl="0" eaLnBrk="0" fontAlgn="base" hangingPunct="0">
        <a:spcBef>
          <a:spcPct val="0"/>
        </a:spcBef>
        <a:spcAft>
          <a:spcPct val="0"/>
        </a:spcAft>
        <a:defRPr sz="3000">
          <a:solidFill>
            <a:srgbClr val="752929"/>
          </a:solidFill>
          <a:latin typeface="Arial" charset="0"/>
        </a:defRPr>
      </a:lvl2pPr>
      <a:lvl3pPr algn="l" rtl="0" eaLnBrk="0" fontAlgn="base" hangingPunct="0">
        <a:spcBef>
          <a:spcPct val="0"/>
        </a:spcBef>
        <a:spcAft>
          <a:spcPct val="0"/>
        </a:spcAft>
        <a:defRPr sz="3000">
          <a:solidFill>
            <a:srgbClr val="752929"/>
          </a:solidFill>
          <a:latin typeface="Arial" charset="0"/>
        </a:defRPr>
      </a:lvl3pPr>
      <a:lvl4pPr algn="l" rtl="0" eaLnBrk="0" fontAlgn="base" hangingPunct="0">
        <a:spcBef>
          <a:spcPct val="0"/>
        </a:spcBef>
        <a:spcAft>
          <a:spcPct val="0"/>
        </a:spcAft>
        <a:defRPr sz="3000">
          <a:solidFill>
            <a:srgbClr val="752929"/>
          </a:solidFill>
          <a:latin typeface="Arial" charset="0"/>
        </a:defRPr>
      </a:lvl4pPr>
      <a:lvl5pPr algn="l" rtl="0" eaLnBrk="0" fontAlgn="base" hangingPunct="0">
        <a:spcBef>
          <a:spcPct val="0"/>
        </a:spcBef>
        <a:spcAft>
          <a:spcPct val="0"/>
        </a:spcAft>
        <a:defRPr sz="3000">
          <a:solidFill>
            <a:srgbClr val="752929"/>
          </a:solidFill>
          <a:latin typeface="Arial" charset="0"/>
        </a:defRPr>
      </a:lvl5pPr>
      <a:lvl6pPr marL="457200" algn="l" rtl="0" fontAlgn="base">
        <a:spcBef>
          <a:spcPct val="0"/>
        </a:spcBef>
        <a:spcAft>
          <a:spcPct val="0"/>
        </a:spcAft>
        <a:defRPr sz="3000">
          <a:solidFill>
            <a:srgbClr val="752929"/>
          </a:solidFill>
          <a:latin typeface="Arial" charset="0"/>
        </a:defRPr>
      </a:lvl6pPr>
      <a:lvl7pPr marL="914400" algn="l" rtl="0" fontAlgn="base">
        <a:spcBef>
          <a:spcPct val="0"/>
        </a:spcBef>
        <a:spcAft>
          <a:spcPct val="0"/>
        </a:spcAft>
        <a:defRPr sz="3000">
          <a:solidFill>
            <a:srgbClr val="752929"/>
          </a:solidFill>
          <a:latin typeface="Arial" charset="0"/>
        </a:defRPr>
      </a:lvl7pPr>
      <a:lvl8pPr marL="1371600" algn="l" rtl="0" fontAlgn="base">
        <a:spcBef>
          <a:spcPct val="0"/>
        </a:spcBef>
        <a:spcAft>
          <a:spcPct val="0"/>
        </a:spcAft>
        <a:defRPr sz="3000">
          <a:solidFill>
            <a:srgbClr val="752929"/>
          </a:solidFill>
          <a:latin typeface="Arial" charset="0"/>
        </a:defRPr>
      </a:lvl8pPr>
      <a:lvl9pPr marL="1828800" algn="l" rtl="0" fontAlgn="base">
        <a:spcBef>
          <a:spcPct val="0"/>
        </a:spcBef>
        <a:spcAft>
          <a:spcPct val="0"/>
        </a:spcAft>
        <a:defRPr sz="3000">
          <a:solidFill>
            <a:srgbClr val="752929"/>
          </a:solidFill>
          <a:latin typeface="Arial" charset="0"/>
        </a:defRPr>
      </a:lvl9pPr>
    </p:titleStyle>
    <p:bodyStyle>
      <a:lvl1pPr marL="342900" indent="-342900" algn="l" rtl="0" eaLnBrk="0" fontAlgn="base" hangingPunct="0">
        <a:spcBef>
          <a:spcPct val="20000"/>
        </a:spcBef>
        <a:spcAft>
          <a:spcPct val="0"/>
        </a:spcAft>
        <a:buChar char="•"/>
        <a:defRPr sz="3000">
          <a:solidFill>
            <a:srgbClr val="547575"/>
          </a:solidFill>
          <a:latin typeface="+mn-lt"/>
          <a:ea typeface="+mn-ea"/>
          <a:cs typeface="+mn-cs"/>
        </a:defRPr>
      </a:lvl1pPr>
      <a:lvl2pPr marL="742950" indent="-285750" algn="l" rtl="0" eaLnBrk="0" fontAlgn="base" hangingPunct="0">
        <a:spcBef>
          <a:spcPct val="20000"/>
        </a:spcBef>
        <a:spcAft>
          <a:spcPct val="0"/>
        </a:spcAft>
        <a:buChar char="–"/>
        <a:defRPr sz="2800">
          <a:solidFill>
            <a:srgbClr val="547575"/>
          </a:solidFill>
          <a:latin typeface="+mn-lt"/>
        </a:defRPr>
      </a:lvl2pPr>
      <a:lvl3pPr marL="1143000" indent="-228600" algn="l" rtl="0" eaLnBrk="0" fontAlgn="base" hangingPunct="0">
        <a:spcBef>
          <a:spcPct val="20000"/>
        </a:spcBef>
        <a:spcAft>
          <a:spcPct val="0"/>
        </a:spcAft>
        <a:buChar char="•"/>
        <a:defRPr sz="2400">
          <a:solidFill>
            <a:srgbClr val="547575"/>
          </a:solidFill>
          <a:latin typeface="+mn-lt"/>
        </a:defRPr>
      </a:lvl3pPr>
      <a:lvl4pPr marL="1600200" indent="-228600" algn="l" rtl="0" eaLnBrk="0" fontAlgn="base" hangingPunct="0">
        <a:spcBef>
          <a:spcPct val="20000"/>
        </a:spcBef>
        <a:spcAft>
          <a:spcPct val="0"/>
        </a:spcAft>
        <a:buChar char="–"/>
        <a:defRPr sz="2000">
          <a:solidFill>
            <a:srgbClr val="547575"/>
          </a:solidFill>
          <a:latin typeface="+mn-lt"/>
        </a:defRPr>
      </a:lvl4pPr>
      <a:lvl5pPr marL="2057400" indent="-228600" algn="l" rtl="0" eaLnBrk="0" fontAlgn="base" hangingPunct="0">
        <a:spcBef>
          <a:spcPct val="20000"/>
        </a:spcBef>
        <a:spcAft>
          <a:spcPct val="0"/>
        </a:spcAft>
        <a:buChar char="»"/>
        <a:defRPr sz="2000">
          <a:solidFill>
            <a:srgbClr val="547575"/>
          </a:solidFill>
          <a:latin typeface="+mn-lt"/>
        </a:defRPr>
      </a:lvl5pPr>
      <a:lvl6pPr marL="2514600" indent="-228600" algn="l" rtl="0" fontAlgn="base">
        <a:spcBef>
          <a:spcPct val="20000"/>
        </a:spcBef>
        <a:spcAft>
          <a:spcPct val="0"/>
        </a:spcAft>
        <a:buChar char="»"/>
        <a:defRPr sz="2000">
          <a:solidFill>
            <a:srgbClr val="547575"/>
          </a:solidFill>
          <a:latin typeface="+mn-lt"/>
        </a:defRPr>
      </a:lvl6pPr>
      <a:lvl7pPr marL="2971800" indent="-228600" algn="l" rtl="0" fontAlgn="base">
        <a:spcBef>
          <a:spcPct val="20000"/>
        </a:spcBef>
        <a:spcAft>
          <a:spcPct val="0"/>
        </a:spcAft>
        <a:buChar char="»"/>
        <a:defRPr sz="2000">
          <a:solidFill>
            <a:srgbClr val="547575"/>
          </a:solidFill>
          <a:latin typeface="+mn-lt"/>
        </a:defRPr>
      </a:lvl7pPr>
      <a:lvl8pPr marL="3429000" indent="-228600" algn="l" rtl="0" fontAlgn="base">
        <a:spcBef>
          <a:spcPct val="20000"/>
        </a:spcBef>
        <a:spcAft>
          <a:spcPct val="0"/>
        </a:spcAft>
        <a:buChar char="»"/>
        <a:defRPr sz="2000">
          <a:solidFill>
            <a:srgbClr val="547575"/>
          </a:solidFill>
          <a:latin typeface="+mn-lt"/>
        </a:defRPr>
      </a:lvl8pPr>
      <a:lvl9pPr marL="3886200" indent="-228600" algn="l" rtl="0" fontAlgn="base">
        <a:spcBef>
          <a:spcPct val="20000"/>
        </a:spcBef>
        <a:spcAft>
          <a:spcPct val="0"/>
        </a:spcAft>
        <a:buChar char="»"/>
        <a:defRPr sz="2000">
          <a:solidFill>
            <a:srgbClr val="547575"/>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152400"/>
            <a:ext cx="8839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152400" y="990600"/>
            <a:ext cx="8839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234025983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l" rtl="0" eaLnBrk="0" fontAlgn="base" hangingPunct="0">
        <a:spcBef>
          <a:spcPct val="0"/>
        </a:spcBef>
        <a:spcAft>
          <a:spcPct val="0"/>
        </a:spcAft>
        <a:defRPr sz="2600" b="1">
          <a:solidFill>
            <a:schemeClr val="bg1"/>
          </a:solidFill>
          <a:latin typeface="+mj-lt"/>
          <a:ea typeface="+mj-ea"/>
          <a:cs typeface="+mj-cs"/>
        </a:defRPr>
      </a:lvl1pPr>
      <a:lvl2pPr algn="l" rtl="0" eaLnBrk="0" fontAlgn="base" hangingPunct="0">
        <a:spcBef>
          <a:spcPct val="0"/>
        </a:spcBef>
        <a:spcAft>
          <a:spcPct val="0"/>
        </a:spcAft>
        <a:defRPr sz="2600" b="1">
          <a:solidFill>
            <a:schemeClr val="bg1"/>
          </a:solidFill>
          <a:latin typeface="Arial" charset="0"/>
          <a:ea typeface="ＭＳ Ｐゴシック" charset="-128"/>
        </a:defRPr>
      </a:lvl2pPr>
      <a:lvl3pPr algn="l" rtl="0" eaLnBrk="0" fontAlgn="base" hangingPunct="0">
        <a:spcBef>
          <a:spcPct val="0"/>
        </a:spcBef>
        <a:spcAft>
          <a:spcPct val="0"/>
        </a:spcAft>
        <a:defRPr sz="2600" b="1">
          <a:solidFill>
            <a:schemeClr val="bg1"/>
          </a:solidFill>
          <a:latin typeface="Arial" charset="0"/>
          <a:ea typeface="ＭＳ Ｐゴシック" charset="-128"/>
        </a:defRPr>
      </a:lvl3pPr>
      <a:lvl4pPr algn="l" rtl="0" eaLnBrk="0" fontAlgn="base" hangingPunct="0">
        <a:spcBef>
          <a:spcPct val="0"/>
        </a:spcBef>
        <a:spcAft>
          <a:spcPct val="0"/>
        </a:spcAft>
        <a:defRPr sz="2600" b="1">
          <a:solidFill>
            <a:schemeClr val="bg1"/>
          </a:solidFill>
          <a:latin typeface="Arial" charset="0"/>
          <a:ea typeface="ＭＳ Ｐゴシック" charset="-128"/>
        </a:defRPr>
      </a:lvl4pPr>
      <a:lvl5pPr algn="l" rtl="0" eaLnBrk="0" fontAlgn="base" hangingPunct="0">
        <a:spcBef>
          <a:spcPct val="0"/>
        </a:spcBef>
        <a:spcAft>
          <a:spcPct val="0"/>
        </a:spcAft>
        <a:defRPr sz="2600" b="1">
          <a:solidFill>
            <a:schemeClr val="bg1"/>
          </a:solidFill>
          <a:latin typeface="Arial" charset="0"/>
          <a:ea typeface="ＭＳ Ｐゴシック" charset="-128"/>
        </a:defRPr>
      </a:lvl5pPr>
      <a:lvl6pPr marL="457200" algn="l" rtl="0" fontAlgn="base">
        <a:spcBef>
          <a:spcPct val="0"/>
        </a:spcBef>
        <a:spcAft>
          <a:spcPct val="0"/>
        </a:spcAft>
        <a:defRPr sz="2600" b="1">
          <a:solidFill>
            <a:schemeClr val="bg1"/>
          </a:solidFill>
          <a:latin typeface="Arial" charset="0"/>
          <a:ea typeface="ＭＳ Ｐゴシック" charset="-128"/>
        </a:defRPr>
      </a:lvl6pPr>
      <a:lvl7pPr marL="914400" algn="l" rtl="0" fontAlgn="base">
        <a:spcBef>
          <a:spcPct val="0"/>
        </a:spcBef>
        <a:spcAft>
          <a:spcPct val="0"/>
        </a:spcAft>
        <a:defRPr sz="2600" b="1">
          <a:solidFill>
            <a:schemeClr val="bg1"/>
          </a:solidFill>
          <a:latin typeface="Arial" charset="0"/>
          <a:ea typeface="ＭＳ Ｐゴシック" charset="-128"/>
        </a:defRPr>
      </a:lvl7pPr>
      <a:lvl8pPr marL="1371600" algn="l" rtl="0" fontAlgn="base">
        <a:spcBef>
          <a:spcPct val="0"/>
        </a:spcBef>
        <a:spcAft>
          <a:spcPct val="0"/>
        </a:spcAft>
        <a:defRPr sz="2600" b="1">
          <a:solidFill>
            <a:schemeClr val="bg1"/>
          </a:solidFill>
          <a:latin typeface="Arial" charset="0"/>
          <a:ea typeface="ＭＳ Ｐゴシック" charset="-128"/>
        </a:defRPr>
      </a:lvl8pPr>
      <a:lvl9pPr marL="1828800" algn="l" rtl="0" fontAlgn="base">
        <a:spcBef>
          <a:spcPct val="0"/>
        </a:spcBef>
        <a:spcAft>
          <a:spcPct val="0"/>
        </a:spcAft>
        <a:defRPr sz="2600" b="1">
          <a:solidFill>
            <a:schemeClr val="bg1"/>
          </a:solidFill>
          <a:latin typeface="Arial" charset="0"/>
          <a:ea typeface="ＭＳ Ｐゴシック" charset="-128"/>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png"/><Relationship Id="rId4" Type="http://schemas.openxmlformats.org/officeDocument/2006/relationships/oleObject" Target="../embeddings/Microsoft_Excel_97-2003_Worksheet1.xls"/></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114300" y="495300"/>
            <a:ext cx="4343400" cy="2106613"/>
          </a:xfrm>
        </p:spPr>
        <p:txBody>
          <a:bodyPr/>
          <a:lstStyle/>
          <a:p>
            <a:r>
              <a:rPr lang="en-US" altLang="en-US" smtClean="0"/>
              <a:t>Midland Region </a:t>
            </a:r>
            <a:br>
              <a:rPr lang="en-US" altLang="en-US" smtClean="0"/>
            </a:br>
            <a:r>
              <a:rPr lang="en-US" altLang="en-US" smtClean="0"/>
              <a:t>All Boards Development Days</a:t>
            </a:r>
            <a:endParaRPr lang="en-NZ" altLang="en-US" smtClean="0">
              <a:latin typeface="Calibri" pitchFamily="34" charset="0"/>
            </a:endParaRPr>
          </a:p>
        </p:txBody>
      </p:sp>
      <p:sp>
        <p:nvSpPr>
          <p:cNvPr id="4099" name="Subtitle 2"/>
          <p:cNvSpPr>
            <a:spLocks noGrp="1"/>
          </p:cNvSpPr>
          <p:nvPr>
            <p:ph type="subTitle" idx="1"/>
          </p:nvPr>
        </p:nvSpPr>
        <p:spPr>
          <a:xfrm>
            <a:off x="109538" y="5164138"/>
            <a:ext cx="4343400" cy="579437"/>
          </a:xfrm>
        </p:spPr>
        <p:txBody>
          <a:bodyPr/>
          <a:lstStyle/>
          <a:p>
            <a:r>
              <a:rPr lang="en-US" altLang="en-US" sz="2000" b="1" dirty="0" smtClean="0"/>
              <a:t>10, 11 April, 2017</a:t>
            </a:r>
            <a:endParaRPr lang="en-NZ" altLang="en-US" sz="2000" b="1" dirty="0" smtClean="0">
              <a:latin typeface="Calibri" pitchFamily="34" charset="0"/>
            </a:endParaRPr>
          </a:p>
        </p:txBody>
      </p:sp>
      <p:sp>
        <p:nvSpPr>
          <p:cNvPr id="4100" name="Rectangle 8"/>
          <p:cNvSpPr>
            <a:spLocks noChangeArrowheads="1"/>
          </p:cNvSpPr>
          <p:nvPr/>
        </p:nvSpPr>
        <p:spPr bwMode="auto">
          <a:xfrm>
            <a:off x="4614863" y="2925763"/>
            <a:ext cx="4413250" cy="314166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800">
                <a:solidFill>
                  <a:schemeClr val="tx1"/>
                </a:solidFill>
                <a:latin typeface="Arial" charset="0"/>
                <a:ea typeface="ＭＳ Ｐゴシック" pitchFamily="4" charset="-128"/>
              </a:defRPr>
            </a:lvl1pPr>
            <a:lvl2pPr marL="742950" indent="-285750">
              <a:spcBef>
                <a:spcPct val="20000"/>
              </a:spcBef>
              <a:buChar char="–"/>
              <a:defRPr sz="2800">
                <a:solidFill>
                  <a:schemeClr val="tx1"/>
                </a:solidFill>
                <a:latin typeface="Arial" charset="0"/>
                <a:ea typeface="ＭＳ Ｐゴシック" pitchFamily="4" charset="-128"/>
              </a:defRPr>
            </a:lvl2pPr>
            <a:lvl3pPr marL="1143000" indent="-228600">
              <a:spcBef>
                <a:spcPct val="20000"/>
              </a:spcBef>
              <a:buChar char="•"/>
              <a:defRPr sz="2400">
                <a:solidFill>
                  <a:schemeClr val="tx1"/>
                </a:solidFill>
                <a:latin typeface="Arial" charset="0"/>
                <a:ea typeface="ＭＳ Ｐゴシック" pitchFamily="4" charset="-128"/>
              </a:defRPr>
            </a:lvl3pPr>
            <a:lvl4pPr marL="1600200" indent="-228600">
              <a:spcBef>
                <a:spcPct val="20000"/>
              </a:spcBef>
              <a:buChar char="–"/>
              <a:defRPr sz="2000">
                <a:solidFill>
                  <a:schemeClr val="tx1"/>
                </a:solidFill>
                <a:latin typeface="Arial" charset="0"/>
                <a:ea typeface="ＭＳ Ｐゴシック" pitchFamily="4" charset="-128"/>
              </a:defRPr>
            </a:lvl4pPr>
            <a:lvl5pPr marL="2057400" indent="-228600">
              <a:spcBef>
                <a:spcPct val="20000"/>
              </a:spcBef>
              <a:buChar char="»"/>
              <a:defRPr sz="2000">
                <a:solidFill>
                  <a:schemeClr val="tx1"/>
                </a:solidFill>
                <a:latin typeface="Arial" charset="0"/>
                <a:ea typeface="ＭＳ Ｐゴシック" pitchFamily="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9pPr>
          </a:lstStyle>
          <a:p>
            <a:pPr eaLnBrk="0" fontAlgn="base" hangingPunct="0">
              <a:spcBef>
                <a:spcPct val="0"/>
              </a:spcBef>
              <a:spcAft>
                <a:spcPct val="0"/>
              </a:spcAft>
              <a:buFontTx/>
              <a:buNone/>
            </a:pPr>
            <a:endParaRPr lang="en-NZ" altLang="en-US" sz="2400">
              <a:solidFill>
                <a:prstClr val="black"/>
              </a:solidFill>
            </a:endParaRPr>
          </a:p>
        </p:txBody>
      </p:sp>
      <p:pic>
        <p:nvPicPr>
          <p:cNvPr id="4101" name="Picture 3" descr="Midland 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32338" y="449263"/>
            <a:ext cx="3962400"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txBox="1">
            <a:spLocks/>
          </p:cNvSpPr>
          <p:nvPr/>
        </p:nvSpPr>
        <p:spPr bwMode="auto">
          <a:xfrm>
            <a:off x="77788" y="3181350"/>
            <a:ext cx="4343400" cy="666750"/>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3000" b="1" kern="0" dirty="0">
                <a:solidFill>
                  <a:prstClr val="white"/>
                </a:solidFill>
              </a:rPr>
              <a:t/>
            </a:r>
            <a:br>
              <a:rPr lang="en-US" sz="3000" b="1" kern="0" dirty="0">
                <a:solidFill>
                  <a:prstClr val="white"/>
                </a:solidFill>
              </a:rPr>
            </a:br>
            <a:r>
              <a:rPr lang="en-US" sz="3000" b="1" kern="0" dirty="0">
                <a:solidFill>
                  <a:prstClr val="white"/>
                </a:solidFill>
              </a:rPr>
              <a:t>Midland Cancer Network</a:t>
            </a:r>
            <a:br>
              <a:rPr lang="en-US" sz="3000" b="1" kern="0" dirty="0">
                <a:solidFill>
                  <a:prstClr val="white"/>
                </a:solidFill>
              </a:rPr>
            </a:br>
            <a:endParaRPr lang="en-NZ" altLang="en-US" sz="3000" b="1" kern="0" dirty="0">
              <a:solidFill>
                <a:prstClr val="white"/>
              </a:solidFill>
              <a:latin typeface="Calibri" pitchFamily="34" charset="0"/>
            </a:endParaRPr>
          </a:p>
        </p:txBody>
      </p:sp>
      <p:pic>
        <p:nvPicPr>
          <p:cNvPr id="4103" name="Picture 51" descr="Healthshco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97463" y="4318000"/>
            <a:ext cx="3640137"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5" descr="HealthShare frond.bmp"/>
          <p:cNvPicPr>
            <a:picLocks noChangeAspect="1"/>
          </p:cNvPicPr>
          <p:nvPr/>
        </p:nvPicPr>
        <p:blipFill>
          <a:blip r:embed="rId5">
            <a:lum bright="82000"/>
            <a:extLst>
              <a:ext uri="{28A0092B-C50C-407E-A947-70E740481C1C}">
                <a14:useLocalDpi xmlns:a14="http://schemas.microsoft.com/office/drawing/2010/main" val="0"/>
              </a:ext>
            </a:extLst>
          </a:blip>
          <a:srcRect r="26375" b="34250"/>
          <a:stretch>
            <a:fillRect/>
          </a:stretch>
        </p:blipFill>
        <p:spPr bwMode="auto">
          <a:xfrm>
            <a:off x="5146675" y="2130425"/>
            <a:ext cx="3505200"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7439" y="3998491"/>
            <a:ext cx="1829959" cy="93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4098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NZ" altLang="en-US" smtClean="0"/>
              <a:t>Midland Cancer Network governance</a:t>
            </a:r>
          </a:p>
        </p:txBody>
      </p:sp>
      <p:pic>
        <p:nvPicPr>
          <p:cNvPr id="1945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188" y="903287"/>
            <a:ext cx="9059862" cy="5164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6736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prstClr val="white"/>
                </a:solidFill>
              </a:rPr>
              <a:t>Faster Cancer Health Target</a:t>
            </a:r>
            <a:endParaRPr lang="en-NZ" dirty="0"/>
          </a:p>
        </p:txBody>
      </p:sp>
      <p:pic>
        <p:nvPicPr>
          <p:cNvPr id="6" name="Content Placeholder 5"/>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5404" y="990600"/>
            <a:ext cx="8779084" cy="5174704"/>
          </a:xfrm>
          <a:prstGeom prst="rect">
            <a:avLst/>
          </a:prstGeom>
          <a:noFill/>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328" y="260648"/>
            <a:ext cx="1176337"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7313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NZ" altLang="en-US" smtClean="0"/>
              <a:t>Cancer Health Target</a:t>
            </a:r>
          </a:p>
        </p:txBody>
      </p:sp>
      <p:pic>
        <p:nvPicPr>
          <p:cNvPr id="8196" name="Picture 4"/>
          <p:cNvPicPr>
            <a:picLocks noChangeAspect="1" noChangeArrowheads="1"/>
          </p:cNvPicPr>
          <p:nvPr/>
        </p:nvPicPr>
        <p:blipFill>
          <a:blip r:embed="rId3"/>
          <a:srcRect/>
          <a:stretch>
            <a:fillRect/>
          </a:stretch>
        </p:blipFill>
        <p:spPr bwMode="auto">
          <a:xfrm>
            <a:off x="4479131" y="4408599"/>
            <a:ext cx="744538" cy="14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197" name="Picture 6"/>
          <p:cNvPicPr>
            <a:picLocks noChangeAspect="1" noChangeArrowheads="1"/>
          </p:cNvPicPr>
          <p:nvPr/>
        </p:nvPicPr>
        <p:blipFill>
          <a:blip r:embed="rId4"/>
          <a:srcRect/>
          <a:stretch>
            <a:fillRect/>
          </a:stretch>
        </p:blipFill>
        <p:spPr bwMode="auto">
          <a:xfrm>
            <a:off x="4462281" y="2268609"/>
            <a:ext cx="744538" cy="14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198" name="Picture 7"/>
          <p:cNvPicPr>
            <a:picLocks noChangeAspect="1" noChangeArrowheads="1"/>
          </p:cNvPicPr>
          <p:nvPr/>
        </p:nvPicPr>
        <p:blipFill>
          <a:blip r:embed="rId4"/>
          <a:srcRect/>
          <a:stretch>
            <a:fillRect/>
          </a:stretch>
        </p:blipFill>
        <p:spPr bwMode="auto">
          <a:xfrm>
            <a:off x="4462281" y="2564904"/>
            <a:ext cx="744538" cy="14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199" name="Picture 8"/>
          <p:cNvPicPr>
            <a:picLocks noChangeAspect="1" noChangeArrowheads="1"/>
          </p:cNvPicPr>
          <p:nvPr/>
        </p:nvPicPr>
        <p:blipFill>
          <a:blip r:embed="rId4"/>
          <a:srcRect/>
          <a:stretch>
            <a:fillRect/>
          </a:stretch>
        </p:blipFill>
        <p:spPr bwMode="auto">
          <a:xfrm>
            <a:off x="4465103" y="3113936"/>
            <a:ext cx="744538" cy="14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200" name="Picture 9"/>
          <p:cNvPicPr>
            <a:picLocks noChangeAspect="1" noChangeArrowheads="1"/>
          </p:cNvPicPr>
          <p:nvPr/>
        </p:nvPicPr>
        <p:blipFill>
          <a:blip r:embed="rId5"/>
          <a:srcRect/>
          <a:stretch>
            <a:fillRect/>
          </a:stretch>
        </p:blipFill>
        <p:spPr bwMode="auto">
          <a:xfrm>
            <a:off x="6637338" y="2620141"/>
            <a:ext cx="1607070" cy="2170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9" name="Picture 4"/>
          <p:cNvPicPr>
            <a:picLocks noChangeAspect="1" noChangeArrowheads="1"/>
          </p:cNvPicPr>
          <p:nvPr/>
        </p:nvPicPr>
        <p:blipFill>
          <a:blip r:embed="rId3"/>
          <a:srcRect/>
          <a:stretch>
            <a:fillRect/>
          </a:stretch>
        </p:blipFill>
        <p:spPr bwMode="auto">
          <a:xfrm>
            <a:off x="4479131" y="4659005"/>
            <a:ext cx="744538" cy="14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9218" name="Picture 2"/>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0" y="908720"/>
            <a:ext cx="4211960"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87559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FCT Midland performance &amp; national average</a:t>
            </a:r>
            <a:endParaRPr lang="en-NZ"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990600"/>
            <a:ext cx="9151716" cy="5174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1733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31763" y="247650"/>
            <a:ext cx="8229600" cy="792163"/>
          </a:xfrm>
        </p:spPr>
        <p:txBody>
          <a:bodyPr/>
          <a:lstStyle/>
          <a:p>
            <a:r>
              <a:rPr lang="en-NZ" altLang="en-US" sz="2800" smtClean="0"/>
              <a:t>We know targets work</a:t>
            </a:r>
            <a:endParaRPr lang="en-NZ" altLang="en-US" sz="2000" smtClean="0"/>
          </a:p>
        </p:txBody>
      </p:sp>
      <p:graphicFrame>
        <p:nvGraphicFramePr>
          <p:cNvPr id="7" name="Content Placeholder 6" title="Percentage of patients starting radiation oncology treatment within target wai ttime"/>
          <p:cNvGraphicFramePr>
            <a:graphicFrameLocks noGrp="1"/>
          </p:cNvGraphicFramePr>
          <p:nvPr>
            <p:ph idx="1"/>
          </p:nvPr>
        </p:nvGraphicFramePr>
        <p:xfrm>
          <a:off x="230589" y="1014318"/>
          <a:ext cx="8738482" cy="446449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68023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18 months on – some successes to date</a:t>
            </a:r>
            <a:endParaRPr lang="en-NZ" dirty="0"/>
          </a:p>
        </p:txBody>
      </p:sp>
      <p:sp>
        <p:nvSpPr>
          <p:cNvPr id="3" name="Content Placeholder 2"/>
          <p:cNvSpPr>
            <a:spLocks noGrp="1"/>
          </p:cNvSpPr>
          <p:nvPr>
            <p:ph idx="1"/>
          </p:nvPr>
        </p:nvSpPr>
        <p:spPr>
          <a:xfrm>
            <a:off x="152400" y="990600"/>
            <a:ext cx="8991600" cy="5174704"/>
          </a:xfrm>
        </p:spPr>
        <p:txBody>
          <a:bodyPr/>
          <a:lstStyle/>
          <a:p>
            <a:r>
              <a:rPr lang="en-NZ" dirty="0" smtClean="0"/>
              <a:t>Faster Cancer Treatment Health Target</a:t>
            </a:r>
          </a:p>
          <a:p>
            <a:r>
              <a:rPr lang="en-NZ" dirty="0" smtClean="0"/>
              <a:t>Cancer nurse coordination</a:t>
            </a:r>
          </a:p>
          <a:p>
            <a:r>
              <a:rPr lang="en-NZ" dirty="0" smtClean="0"/>
              <a:t>BOP full radiation &amp; medical oncology services- 2015</a:t>
            </a:r>
          </a:p>
          <a:p>
            <a:r>
              <a:rPr lang="en-NZ" dirty="0" smtClean="0"/>
              <a:t>New psychologists and social workers</a:t>
            </a:r>
          </a:p>
          <a:p>
            <a:r>
              <a:rPr lang="en-NZ" dirty="0" smtClean="0"/>
              <a:t>ProVation in all DHBs</a:t>
            </a:r>
          </a:p>
          <a:p>
            <a:r>
              <a:rPr lang="en-NZ" dirty="0" smtClean="0"/>
              <a:t>Direct to colonoscopy e-referral </a:t>
            </a:r>
          </a:p>
          <a:p>
            <a:r>
              <a:rPr lang="en-NZ" dirty="0" smtClean="0"/>
              <a:t>Lakes resident medical oncology service partnering with Waikato regional cancer centre</a:t>
            </a:r>
          </a:p>
          <a:p>
            <a:r>
              <a:rPr lang="en-NZ" dirty="0" smtClean="0"/>
              <a:t>Supra-regional gynae-oncology MDM and service improvement work programme</a:t>
            </a:r>
          </a:p>
          <a:p>
            <a:endParaRPr lang="en-NZ" dirty="0" smtClean="0"/>
          </a:p>
          <a:p>
            <a:endParaRPr lang="en-NZ" dirty="0" smtClean="0"/>
          </a:p>
          <a:p>
            <a:endParaRPr lang="en-NZ" dirty="0"/>
          </a:p>
        </p:txBody>
      </p:sp>
    </p:spTree>
    <p:extLst>
      <p:ext uri="{BB962C8B-B14F-4D97-AF65-F5344CB8AC3E}">
        <p14:creationId xmlns:p14="http://schemas.microsoft.com/office/powerpoint/2010/main" val="3908296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Routes to cancer diagnosis and treatment project</a:t>
            </a:r>
            <a:endParaRPr lang="en-NZ" dirty="0"/>
          </a:p>
        </p:txBody>
      </p:sp>
      <p:sp>
        <p:nvSpPr>
          <p:cNvPr id="3" name="Content Placeholder 2"/>
          <p:cNvSpPr>
            <a:spLocks noGrp="1"/>
          </p:cNvSpPr>
          <p:nvPr>
            <p:ph idx="1"/>
          </p:nvPr>
        </p:nvSpPr>
        <p:spPr>
          <a:xfrm>
            <a:off x="152400" y="990600"/>
            <a:ext cx="8884096" cy="5174704"/>
          </a:xfrm>
        </p:spPr>
        <p:txBody>
          <a:bodyPr/>
          <a:lstStyle/>
          <a:p>
            <a:r>
              <a:rPr lang="en-NZ" altLang="en-US" dirty="0"/>
              <a:t>Aim - achieve of the FCT health </a:t>
            </a:r>
            <a:r>
              <a:rPr lang="en-NZ" altLang="en-US" dirty="0" smtClean="0"/>
              <a:t>target</a:t>
            </a:r>
          </a:p>
          <a:p>
            <a:pPr marL="0" indent="0">
              <a:buNone/>
            </a:pPr>
            <a:endParaRPr lang="en-NZ" altLang="en-US" dirty="0"/>
          </a:p>
          <a:p>
            <a:r>
              <a:rPr lang="en-NZ" altLang="en-US" dirty="0"/>
              <a:t>U</a:t>
            </a:r>
            <a:r>
              <a:rPr lang="en-NZ" altLang="en-US" dirty="0" smtClean="0"/>
              <a:t>nderstanding </a:t>
            </a:r>
            <a:r>
              <a:rPr lang="en-NZ" altLang="en-US" dirty="0"/>
              <a:t>routes to diagnosis and treatment for each tumour </a:t>
            </a:r>
            <a:r>
              <a:rPr lang="en-NZ" altLang="en-US" dirty="0" smtClean="0"/>
              <a:t>stream</a:t>
            </a:r>
          </a:p>
          <a:p>
            <a:pPr marL="0" indent="0">
              <a:buNone/>
            </a:pPr>
            <a:endParaRPr lang="en-NZ" altLang="en-US" dirty="0"/>
          </a:p>
          <a:p>
            <a:r>
              <a:rPr lang="en-NZ" altLang="en-US" dirty="0"/>
              <a:t>I</a:t>
            </a:r>
            <a:r>
              <a:rPr lang="en-NZ" altLang="en-US" dirty="0" smtClean="0"/>
              <a:t>dentify </a:t>
            </a:r>
            <a:r>
              <a:rPr lang="en-NZ" altLang="en-US" dirty="0"/>
              <a:t>gaps and issues in service performance </a:t>
            </a:r>
          </a:p>
          <a:p>
            <a:r>
              <a:rPr lang="en-NZ" altLang="en-US" dirty="0"/>
              <a:t>S</a:t>
            </a:r>
            <a:r>
              <a:rPr lang="en-NZ" altLang="en-US" smtClean="0"/>
              <a:t>ervice </a:t>
            </a:r>
            <a:r>
              <a:rPr lang="en-NZ" altLang="en-US" dirty="0"/>
              <a:t>improvement </a:t>
            </a:r>
            <a:r>
              <a:rPr lang="en-NZ" altLang="en-US" dirty="0" smtClean="0"/>
              <a:t>opportunities</a:t>
            </a:r>
          </a:p>
          <a:p>
            <a:pPr marL="0" indent="0">
              <a:buNone/>
            </a:pPr>
            <a:endParaRPr lang="en-NZ" altLang="en-US" dirty="0"/>
          </a:p>
          <a:p>
            <a:r>
              <a:rPr lang="en-NZ" dirty="0"/>
              <a:t>First project of its kind in NZ</a:t>
            </a:r>
          </a:p>
          <a:p>
            <a:r>
              <a:rPr lang="en-NZ" dirty="0"/>
              <a:t>Preliminary findings</a:t>
            </a:r>
          </a:p>
        </p:txBody>
      </p:sp>
    </p:spTree>
    <p:extLst>
      <p:ext uri="{BB962C8B-B14F-4D97-AF65-F5344CB8AC3E}">
        <p14:creationId xmlns:p14="http://schemas.microsoft.com/office/powerpoint/2010/main" val="41031232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p:txBody>
          <a:bodyPr/>
          <a:lstStyle/>
          <a:p>
            <a:pPr eaLnBrk="1" hangingPunct="1"/>
            <a:r>
              <a:rPr lang="en-NZ" altLang="en-US" dirty="0" smtClean="0"/>
              <a:t>Emergency Department route to diagnosis</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589856568"/>
              </p:ext>
            </p:extLst>
          </p:nvPr>
        </p:nvGraphicFramePr>
        <p:xfrm>
          <a:off x="323850" y="1196975"/>
          <a:ext cx="8686803" cy="4359280"/>
        </p:xfrm>
        <a:graphic>
          <a:graphicData uri="http://schemas.openxmlformats.org/drawingml/2006/table">
            <a:tbl>
              <a:tblPr/>
              <a:tblGrid>
                <a:gridCol w="1756091"/>
                <a:gridCol w="866339"/>
                <a:gridCol w="866339"/>
                <a:gridCol w="866339"/>
                <a:gridCol w="866339"/>
                <a:gridCol w="866339"/>
                <a:gridCol w="866339"/>
                <a:gridCol w="866339"/>
                <a:gridCol w="866339"/>
              </a:tblGrid>
              <a:tr h="286041">
                <a:tc gridSpan="3">
                  <a:txBody>
                    <a:bodyPr/>
                    <a:lstStyle/>
                    <a:p>
                      <a:pPr algn="l" fontAlgn="b"/>
                      <a:r>
                        <a:rPr lang="en-NZ" sz="1300" b="1" i="0" u="none" strike="noStrike" dirty="0">
                          <a:solidFill>
                            <a:srgbClr val="000000"/>
                          </a:solidFill>
                          <a:effectLst/>
                          <a:latin typeface="Calibri"/>
                        </a:rPr>
                        <a:t>% by Route To Diagnosis - </a:t>
                      </a:r>
                      <a:r>
                        <a:rPr lang="en-NZ" sz="1300" b="1" i="0" u="none" strike="noStrike" dirty="0" smtClean="0">
                          <a:solidFill>
                            <a:srgbClr val="000000"/>
                          </a:solidFill>
                          <a:effectLst/>
                          <a:latin typeface="Calibri"/>
                        </a:rPr>
                        <a:t>DHB </a:t>
                      </a:r>
                      <a:r>
                        <a:rPr lang="en-NZ" sz="1300" b="1" i="0" u="none" strike="noStrike" dirty="0">
                          <a:solidFill>
                            <a:srgbClr val="000000"/>
                          </a:solidFill>
                          <a:effectLst/>
                          <a:latin typeface="Calibri"/>
                        </a:rPr>
                        <a:t>Patients</a:t>
                      </a:r>
                    </a:p>
                  </a:txBody>
                  <a:tcPr marL="8780" marR="8780" marT="8780" marB="0" anchor="b">
                    <a:lnL>
                      <a:noFill/>
                    </a:lnL>
                    <a:lnR>
                      <a:noFill/>
                    </a:lnR>
                    <a:lnT>
                      <a:noFill/>
                    </a:lnT>
                    <a:lnB>
                      <a:noFill/>
                    </a:lnB>
                  </a:tcPr>
                </a:tc>
                <a:tc hMerge="1">
                  <a:txBody>
                    <a:bodyPr/>
                    <a:lstStyle/>
                    <a:p>
                      <a:endParaRPr lang="en-NZ"/>
                    </a:p>
                  </a:txBody>
                  <a:tcPr/>
                </a:tc>
                <a:tc hMerge="1">
                  <a:txBody>
                    <a:bodyPr/>
                    <a:lstStyle/>
                    <a:p>
                      <a:endParaRPr lang="en-NZ"/>
                    </a:p>
                  </a:txBody>
                  <a:tcPr/>
                </a:tc>
                <a:tc>
                  <a:txBody>
                    <a:bodyPr/>
                    <a:lstStyle/>
                    <a:p>
                      <a:pPr algn="l" fontAlgn="b"/>
                      <a:endParaRPr lang="en-NZ" sz="1000" b="0" i="0" u="none" strike="noStrike" dirty="0">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r>
              <a:tr h="228832">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c>
                  <a:txBody>
                    <a:bodyPr/>
                    <a:lstStyle/>
                    <a:p>
                      <a:pPr algn="l" fontAlgn="b"/>
                      <a:endParaRPr lang="en-NZ" sz="1000" b="0" i="0" u="none" strike="noStrike">
                        <a:solidFill>
                          <a:srgbClr val="000000"/>
                        </a:solidFill>
                        <a:effectLst/>
                        <a:latin typeface="Calibri"/>
                      </a:endParaRPr>
                    </a:p>
                  </a:txBody>
                  <a:tcPr marL="8780" marR="8780" marT="8780" marB="0" anchor="b">
                    <a:lnL>
                      <a:noFill/>
                    </a:lnL>
                    <a:lnR>
                      <a:noFill/>
                    </a:lnR>
                    <a:lnT>
                      <a:noFill/>
                    </a:lnT>
                    <a:lnB>
                      <a:noFill/>
                    </a:lnB>
                  </a:tcPr>
                </a:tc>
              </a:tr>
              <a:tr h="205238">
                <a:tc>
                  <a:txBody>
                    <a:bodyPr/>
                    <a:lstStyle/>
                    <a:p>
                      <a:pPr algn="l" fontAlgn="b"/>
                      <a:r>
                        <a:rPr lang="en-NZ" sz="1000" b="1" i="0" u="none" strike="noStrike" dirty="0">
                          <a:solidFill>
                            <a:srgbClr val="FFFFFF"/>
                          </a:solidFill>
                          <a:effectLst/>
                          <a:latin typeface="Calibri"/>
                        </a:rPr>
                        <a:t>Tumour Stream</a:t>
                      </a:r>
                    </a:p>
                  </a:txBody>
                  <a:tcPr marL="8780" marR="8780" marT="8780" marB="0" anchor="b">
                    <a:lnL>
                      <a:noFill/>
                    </a:lnL>
                    <a:lnR>
                      <a:noFill/>
                    </a:lnR>
                    <a:lnT>
                      <a:noFill/>
                    </a:lnT>
                    <a:lnB w="6350" cap="flat" cmpd="sng" algn="ctr">
                      <a:solidFill>
                        <a:srgbClr val="548235"/>
                      </a:solidFill>
                      <a:prstDash val="solid"/>
                      <a:round/>
                      <a:headEnd type="none" w="med" len="med"/>
                      <a:tailEnd type="none" w="med" len="med"/>
                    </a:lnB>
                    <a:solidFill>
                      <a:srgbClr val="548235"/>
                    </a:solidFill>
                  </a:tcPr>
                </a:tc>
                <a:tc>
                  <a:txBody>
                    <a:bodyPr/>
                    <a:lstStyle/>
                    <a:p>
                      <a:pPr algn="l" fontAlgn="b"/>
                      <a:endParaRPr lang="en-NZ" sz="1000" b="0" i="0" u="none" strike="noStrike">
                        <a:solidFill>
                          <a:srgbClr val="FFFFFF"/>
                        </a:solidFill>
                        <a:effectLst/>
                        <a:latin typeface="Calibri"/>
                      </a:endParaRPr>
                    </a:p>
                  </a:txBody>
                  <a:tcPr marL="8780" marR="8780" marT="8780" marB="0" anchor="b">
                    <a:lnL>
                      <a:noFill/>
                    </a:lnL>
                    <a:lnR>
                      <a:noFill/>
                    </a:lnR>
                    <a:lnT>
                      <a:noFill/>
                    </a:lnT>
                    <a:lnB w="6350" cap="flat" cmpd="sng" algn="ctr">
                      <a:solidFill>
                        <a:srgbClr val="548235"/>
                      </a:solidFill>
                      <a:prstDash val="solid"/>
                      <a:round/>
                      <a:headEnd type="none" w="med" len="med"/>
                      <a:tailEnd type="none" w="med" len="med"/>
                    </a:lnB>
                    <a:solidFill>
                      <a:srgbClr val="548235"/>
                    </a:solidFill>
                  </a:tcPr>
                </a:tc>
                <a:tc>
                  <a:txBody>
                    <a:bodyPr/>
                    <a:lstStyle/>
                    <a:p>
                      <a:pPr algn="l" fontAlgn="b"/>
                      <a:endParaRPr lang="en-NZ" sz="1000" b="0" i="0" u="none" strike="noStrike">
                        <a:solidFill>
                          <a:srgbClr val="FFFFFF"/>
                        </a:solidFill>
                        <a:effectLst/>
                        <a:latin typeface="Calibri"/>
                      </a:endParaRPr>
                    </a:p>
                  </a:txBody>
                  <a:tcPr marL="8780" marR="8780" marT="8780" marB="0" anchor="b">
                    <a:lnL>
                      <a:noFill/>
                    </a:lnL>
                    <a:lnR>
                      <a:noFill/>
                    </a:lnR>
                    <a:lnT>
                      <a:noFill/>
                    </a:lnT>
                    <a:lnB w="6350" cap="flat" cmpd="sng" algn="ctr">
                      <a:solidFill>
                        <a:srgbClr val="548235"/>
                      </a:solidFill>
                      <a:prstDash val="solid"/>
                      <a:round/>
                      <a:headEnd type="none" w="med" len="med"/>
                      <a:tailEnd type="none" w="med" len="med"/>
                    </a:lnB>
                    <a:solidFill>
                      <a:srgbClr val="548235"/>
                    </a:solidFill>
                  </a:tcPr>
                </a:tc>
                <a:tc>
                  <a:txBody>
                    <a:bodyPr/>
                    <a:lstStyle/>
                    <a:p>
                      <a:pPr algn="l" fontAlgn="b"/>
                      <a:endParaRPr lang="en-NZ" sz="1000" b="0" i="0" u="none" strike="noStrike">
                        <a:solidFill>
                          <a:srgbClr val="FFFFFF"/>
                        </a:solidFill>
                        <a:effectLst/>
                        <a:latin typeface="Calibri"/>
                      </a:endParaRPr>
                    </a:p>
                  </a:txBody>
                  <a:tcPr marL="8780" marR="8780" marT="8780" marB="0" anchor="b">
                    <a:lnL>
                      <a:noFill/>
                    </a:lnL>
                    <a:lnR>
                      <a:noFill/>
                    </a:lnR>
                    <a:lnT>
                      <a:noFill/>
                    </a:lnT>
                    <a:lnB w="6350" cap="flat" cmpd="sng" algn="ctr">
                      <a:solidFill>
                        <a:srgbClr val="548235"/>
                      </a:solidFill>
                      <a:prstDash val="solid"/>
                      <a:round/>
                      <a:headEnd type="none" w="med" len="med"/>
                      <a:tailEnd type="none" w="med" len="med"/>
                    </a:lnB>
                    <a:solidFill>
                      <a:srgbClr val="548235"/>
                    </a:solidFill>
                  </a:tcPr>
                </a:tc>
                <a:tc>
                  <a:txBody>
                    <a:bodyPr/>
                    <a:lstStyle/>
                    <a:p>
                      <a:pPr algn="l" fontAlgn="b"/>
                      <a:endParaRPr lang="en-NZ" sz="1000" b="0" i="0" u="none" strike="noStrike">
                        <a:solidFill>
                          <a:srgbClr val="FFFFFF"/>
                        </a:solidFill>
                        <a:effectLst/>
                        <a:latin typeface="Calibri"/>
                      </a:endParaRPr>
                    </a:p>
                  </a:txBody>
                  <a:tcPr marL="8780" marR="8780" marT="8780" marB="0" anchor="b">
                    <a:lnL>
                      <a:noFill/>
                    </a:lnL>
                    <a:lnR>
                      <a:noFill/>
                    </a:lnR>
                    <a:lnT>
                      <a:noFill/>
                    </a:lnT>
                    <a:lnB w="6350" cap="flat" cmpd="sng" algn="ctr">
                      <a:solidFill>
                        <a:srgbClr val="548235"/>
                      </a:solidFill>
                      <a:prstDash val="solid"/>
                      <a:round/>
                      <a:headEnd type="none" w="med" len="med"/>
                      <a:tailEnd type="none" w="med" len="med"/>
                    </a:lnB>
                    <a:solidFill>
                      <a:srgbClr val="548235"/>
                    </a:solidFill>
                  </a:tcPr>
                </a:tc>
                <a:tc>
                  <a:txBody>
                    <a:bodyPr/>
                    <a:lstStyle/>
                    <a:p>
                      <a:pPr algn="l" fontAlgn="b"/>
                      <a:endParaRPr lang="en-NZ" sz="1000" b="0" i="0" u="none" strike="noStrike">
                        <a:solidFill>
                          <a:srgbClr val="FFFFFF"/>
                        </a:solidFill>
                        <a:effectLst/>
                        <a:latin typeface="Calibri"/>
                      </a:endParaRPr>
                    </a:p>
                  </a:txBody>
                  <a:tcPr marL="8780" marR="8780" marT="8780" marB="0" anchor="b">
                    <a:lnL>
                      <a:noFill/>
                    </a:lnL>
                    <a:lnR>
                      <a:noFill/>
                    </a:lnR>
                    <a:lnT>
                      <a:noFill/>
                    </a:lnT>
                    <a:lnB w="6350" cap="flat" cmpd="sng" algn="ctr">
                      <a:solidFill>
                        <a:srgbClr val="548235"/>
                      </a:solidFill>
                      <a:prstDash val="solid"/>
                      <a:round/>
                      <a:headEnd type="none" w="med" len="med"/>
                      <a:tailEnd type="none" w="med" len="med"/>
                    </a:lnB>
                    <a:solidFill>
                      <a:srgbClr val="548235"/>
                    </a:solidFill>
                  </a:tcPr>
                </a:tc>
                <a:tc>
                  <a:txBody>
                    <a:bodyPr/>
                    <a:lstStyle/>
                    <a:p>
                      <a:pPr algn="l" fontAlgn="b"/>
                      <a:endParaRPr lang="en-NZ" sz="1000" b="0" i="0" u="none" strike="noStrike">
                        <a:solidFill>
                          <a:srgbClr val="FFFFFF"/>
                        </a:solidFill>
                        <a:effectLst/>
                        <a:latin typeface="Calibri"/>
                      </a:endParaRPr>
                    </a:p>
                  </a:txBody>
                  <a:tcPr marL="8780" marR="8780" marT="8780" marB="0" anchor="b">
                    <a:lnL>
                      <a:noFill/>
                    </a:lnL>
                    <a:lnR>
                      <a:noFill/>
                    </a:lnR>
                    <a:lnT>
                      <a:noFill/>
                    </a:lnT>
                    <a:lnB w="6350" cap="flat" cmpd="sng" algn="ctr">
                      <a:solidFill>
                        <a:srgbClr val="548235"/>
                      </a:solidFill>
                      <a:prstDash val="solid"/>
                      <a:round/>
                      <a:headEnd type="none" w="med" len="med"/>
                      <a:tailEnd type="none" w="med" len="med"/>
                    </a:lnB>
                    <a:solidFill>
                      <a:srgbClr val="548235"/>
                    </a:solidFill>
                  </a:tcPr>
                </a:tc>
                <a:tc>
                  <a:txBody>
                    <a:bodyPr/>
                    <a:lstStyle/>
                    <a:p>
                      <a:pPr algn="l" fontAlgn="b"/>
                      <a:endParaRPr lang="en-NZ" sz="1000" b="0" i="0" u="none" strike="noStrike">
                        <a:solidFill>
                          <a:srgbClr val="FFFFFF"/>
                        </a:solidFill>
                        <a:effectLst/>
                        <a:latin typeface="Calibri"/>
                      </a:endParaRPr>
                    </a:p>
                  </a:txBody>
                  <a:tcPr marL="8780" marR="8780" marT="8780" marB="0" anchor="b">
                    <a:lnL>
                      <a:noFill/>
                    </a:lnL>
                    <a:lnR>
                      <a:noFill/>
                    </a:lnR>
                    <a:lnT>
                      <a:noFill/>
                    </a:lnT>
                    <a:lnB w="6350" cap="flat" cmpd="sng" algn="ctr">
                      <a:solidFill>
                        <a:srgbClr val="548235"/>
                      </a:solidFill>
                      <a:prstDash val="solid"/>
                      <a:round/>
                      <a:headEnd type="none" w="med" len="med"/>
                      <a:tailEnd type="none" w="med" len="med"/>
                    </a:lnB>
                    <a:solidFill>
                      <a:srgbClr val="548235"/>
                    </a:solidFill>
                  </a:tcPr>
                </a:tc>
                <a:tc>
                  <a:txBody>
                    <a:bodyPr/>
                    <a:lstStyle/>
                    <a:p>
                      <a:pPr algn="l" fontAlgn="b"/>
                      <a:endParaRPr lang="en-NZ" sz="1000" b="0" i="0" u="none" strike="noStrike">
                        <a:solidFill>
                          <a:srgbClr val="FFFFFF"/>
                        </a:solidFill>
                        <a:effectLst/>
                        <a:latin typeface="Calibri"/>
                      </a:endParaRPr>
                    </a:p>
                  </a:txBody>
                  <a:tcPr marL="8780" marR="8780" marT="8780" marB="0" anchor="b">
                    <a:lnL>
                      <a:noFill/>
                    </a:lnL>
                    <a:lnR>
                      <a:noFill/>
                    </a:lnR>
                    <a:lnT>
                      <a:noFill/>
                    </a:lnT>
                    <a:lnB w="6350" cap="flat" cmpd="sng" algn="ctr">
                      <a:solidFill>
                        <a:srgbClr val="548235"/>
                      </a:solidFill>
                      <a:prstDash val="solid"/>
                      <a:round/>
                      <a:headEnd type="none" w="med" len="med"/>
                      <a:tailEnd type="none" w="med" len="med"/>
                    </a:lnB>
                    <a:solidFill>
                      <a:srgbClr val="548235"/>
                    </a:solidFill>
                  </a:tcPr>
                </a:tc>
              </a:tr>
              <a:tr h="457667">
                <a:tc>
                  <a:txBody>
                    <a:bodyPr/>
                    <a:lstStyle/>
                    <a:p>
                      <a:pPr algn="l" fontAlgn="b"/>
                      <a:endParaRPr lang="en-NZ" sz="1400" b="0" i="0" u="none" strike="noStrike" dirty="0">
                        <a:solidFill>
                          <a:srgbClr val="FFFFFF"/>
                        </a:solidFill>
                        <a:effectLst/>
                        <a:latin typeface="Calibri"/>
                      </a:endParaRPr>
                    </a:p>
                  </a:txBody>
                  <a:tcPr marL="8780" marR="8780" marT="8780" marB="0" anchor="b">
                    <a:lnL>
                      <a:noFill/>
                    </a:lnL>
                    <a:lnR>
                      <a:noFill/>
                    </a:lnR>
                    <a:lnT w="6350" cap="flat" cmpd="sng" algn="ctr">
                      <a:solidFill>
                        <a:srgbClr val="548235"/>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548235"/>
                    </a:solidFill>
                  </a:tcPr>
                </a:tc>
                <a:tc>
                  <a:txBody>
                    <a:bodyPr/>
                    <a:lstStyle/>
                    <a:p>
                      <a:pPr algn="ctr" fontAlgn="b"/>
                      <a:r>
                        <a:rPr lang="en-NZ" sz="1400" b="0" i="0" u="none" strike="noStrike" dirty="0">
                          <a:solidFill>
                            <a:srgbClr val="FFFFFF"/>
                          </a:solidFill>
                          <a:effectLst/>
                          <a:latin typeface="Calibri"/>
                        </a:rPr>
                        <a:t>Death Certificate</a:t>
                      </a:r>
                    </a:p>
                  </a:txBody>
                  <a:tcPr marL="8780" marR="8780" marT="8780" marB="0" anchor="b">
                    <a:lnL>
                      <a:noFill/>
                    </a:lnL>
                    <a:lnR>
                      <a:noFill/>
                    </a:lnR>
                    <a:lnT w="6350" cap="flat" cmpd="sng" algn="ctr">
                      <a:solidFill>
                        <a:srgbClr val="548235"/>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548235"/>
                    </a:solidFill>
                  </a:tcPr>
                </a:tc>
                <a:tc>
                  <a:txBody>
                    <a:bodyPr/>
                    <a:lstStyle/>
                    <a:p>
                      <a:pPr algn="ctr" fontAlgn="b"/>
                      <a:r>
                        <a:rPr lang="en-NZ" sz="1400" b="0" i="0" u="none" strike="noStrike">
                          <a:solidFill>
                            <a:srgbClr val="FFFFFF"/>
                          </a:solidFill>
                          <a:effectLst/>
                          <a:latin typeface="Calibri"/>
                        </a:rPr>
                        <a:t>Emergency</a:t>
                      </a:r>
                    </a:p>
                  </a:txBody>
                  <a:tcPr marL="8780" marR="8780" marT="8780" marB="0" anchor="b">
                    <a:lnL>
                      <a:noFill/>
                    </a:lnL>
                    <a:lnR>
                      <a:noFill/>
                    </a:lnR>
                    <a:lnT w="6350" cap="flat" cmpd="sng" algn="ctr">
                      <a:solidFill>
                        <a:srgbClr val="548235"/>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548235"/>
                    </a:solidFill>
                  </a:tcPr>
                </a:tc>
                <a:tc>
                  <a:txBody>
                    <a:bodyPr/>
                    <a:lstStyle/>
                    <a:p>
                      <a:pPr algn="ctr" fontAlgn="b"/>
                      <a:r>
                        <a:rPr lang="en-NZ" sz="1400" b="0" i="0" u="none" strike="noStrike">
                          <a:solidFill>
                            <a:srgbClr val="FFFFFF"/>
                          </a:solidFill>
                          <a:effectLst/>
                          <a:latin typeface="Calibri"/>
                        </a:rPr>
                        <a:t>GP Referral</a:t>
                      </a:r>
                    </a:p>
                  </a:txBody>
                  <a:tcPr marL="8780" marR="8780" marT="8780" marB="0" anchor="b">
                    <a:lnL>
                      <a:noFill/>
                    </a:lnL>
                    <a:lnR>
                      <a:noFill/>
                    </a:lnR>
                    <a:lnT w="6350" cap="flat" cmpd="sng" algn="ctr">
                      <a:solidFill>
                        <a:srgbClr val="548235"/>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548235"/>
                    </a:solidFill>
                  </a:tcPr>
                </a:tc>
                <a:tc>
                  <a:txBody>
                    <a:bodyPr/>
                    <a:lstStyle/>
                    <a:p>
                      <a:pPr algn="ctr" fontAlgn="b"/>
                      <a:r>
                        <a:rPr lang="en-NZ" sz="1400" b="0" i="0" u="none" strike="noStrike">
                          <a:solidFill>
                            <a:srgbClr val="FFFFFF"/>
                          </a:solidFill>
                          <a:effectLst/>
                          <a:latin typeface="Calibri"/>
                        </a:rPr>
                        <a:t>Inpatient Elective</a:t>
                      </a:r>
                    </a:p>
                  </a:txBody>
                  <a:tcPr marL="8780" marR="8780" marT="8780" marB="0" anchor="b">
                    <a:lnL>
                      <a:noFill/>
                    </a:lnL>
                    <a:lnR>
                      <a:noFill/>
                    </a:lnR>
                    <a:lnT w="6350" cap="flat" cmpd="sng" algn="ctr">
                      <a:solidFill>
                        <a:srgbClr val="548235"/>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548235"/>
                    </a:solidFill>
                  </a:tcPr>
                </a:tc>
                <a:tc>
                  <a:txBody>
                    <a:bodyPr/>
                    <a:lstStyle/>
                    <a:p>
                      <a:pPr algn="ctr" fontAlgn="b"/>
                      <a:r>
                        <a:rPr lang="en-NZ" sz="1400" b="0" i="0" u="none" strike="noStrike">
                          <a:solidFill>
                            <a:srgbClr val="FFFFFF"/>
                          </a:solidFill>
                          <a:effectLst/>
                          <a:latin typeface="Calibri"/>
                        </a:rPr>
                        <a:t>Other Outpatient</a:t>
                      </a:r>
                    </a:p>
                  </a:txBody>
                  <a:tcPr marL="8780" marR="8780" marT="8780" marB="0" anchor="b">
                    <a:lnL>
                      <a:noFill/>
                    </a:lnL>
                    <a:lnR>
                      <a:noFill/>
                    </a:lnR>
                    <a:lnT w="6350" cap="flat" cmpd="sng" algn="ctr">
                      <a:solidFill>
                        <a:srgbClr val="548235"/>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548235"/>
                    </a:solidFill>
                  </a:tcPr>
                </a:tc>
                <a:tc>
                  <a:txBody>
                    <a:bodyPr/>
                    <a:lstStyle/>
                    <a:p>
                      <a:pPr algn="ctr" fontAlgn="b"/>
                      <a:r>
                        <a:rPr lang="en-NZ" sz="1400" b="0" i="0" u="none" strike="noStrike">
                          <a:solidFill>
                            <a:srgbClr val="FFFFFF"/>
                          </a:solidFill>
                          <a:effectLst/>
                          <a:latin typeface="Calibri"/>
                        </a:rPr>
                        <a:t>Screening</a:t>
                      </a:r>
                    </a:p>
                  </a:txBody>
                  <a:tcPr marL="8780" marR="8780" marT="8780" marB="0" anchor="b">
                    <a:lnL>
                      <a:noFill/>
                    </a:lnL>
                    <a:lnR>
                      <a:noFill/>
                    </a:lnR>
                    <a:lnT w="6350" cap="flat" cmpd="sng" algn="ctr">
                      <a:solidFill>
                        <a:srgbClr val="548235"/>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548235"/>
                    </a:solidFill>
                  </a:tcPr>
                </a:tc>
                <a:tc>
                  <a:txBody>
                    <a:bodyPr/>
                    <a:lstStyle/>
                    <a:p>
                      <a:pPr algn="ctr" fontAlgn="b"/>
                      <a:r>
                        <a:rPr lang="en-NZ" sz="1400" b="0" i="0" u="none" strike="noStrike">
                          <a:solidFill>
                            <a:srgbClr val="FFFFFF"/>
                          </a:solidFill>
                          <a:effectLst/>
                          <a:latin typeface="Calibri"/>
                        </a:rPr>
                        <a:t>Unknown</a:t>
                      </a:r>
                    </a:p>
                  </a:txBody>
                  <a:tcPr marL="8780" marR="8780" marT="8780" marB="0" anchor="b">
                    <a:lnL>
                      <a:noFill/>
                    </a:lnL>
                    <a:lnR>
                      <a:noFill/>
                    </a:lnR>
                    <a:lnT w="6350" cap="flat" cmpd="sng" algn="ctr">
                      <a:solidFill>
                        <a:srgbClr val="548235"/>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548235"/>
                    </a:solidFill>
                  </a:tcPr>
                </a:tc>
                <a:tc>
                  <a:txBody>
                    <a:bodyPr/>
                    <a:lstStyle/>
                    <a:p>
                      <a:pPr algn="ctr" fontAlgn="b"/>
                      <a:r>
                        <a:rPr lang="en-NZ" sz="1400" b="0" i="0" u="none" strike="noStrike">
                          <a:solidFill>
                            <a:srgbClr val="FFFFFF"/>
                          </a:solidFill>
                          <a:effectLst/>
                          <a:latin typeface="Calibri"/>
                        </a:rPr>
                        <a:t>Grand Total</a:t>
                      </a:r>
                    </a:p>
                  </a:txBody>
                  <a:tcPr marL="8780" marR="8780" marT="8780" marB="0" anchor="b">
                    <a:lnL>
                      <a:noFill/>
                    </a:lnL>
                    <a:lnR>
                      <a:noFill/>
                    </a:lnR>
                    <a:lnT w="6350" cap="flat" cmpd="sng" algn="ctr">
                      <a:solidFill>
                        <a:srgbClr val="548235"/>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548235"/>
                    </a:solidFill>
                  </a:tcPr>
                </a:tc>
              </a:tr>
              <a:tr h="435518">
                <a:tc>
                  <a:txBody>
                    <a:bodyPr/>
                    <a:lstStyle/>
                    <a:p>
                      <a:pPr algn="l" fontAlgn="b"/>
                      <a:r>
                        <a:rPr lang="en-NZ" sz="1400" b="0" i="0" u="none" strike="noStrike" dirty="0">
                          <a:solidFill>
                            <a:srgbClr val="000000"/>
                          </a:solidFill>
                          <a:effectLst/>
                          <a:latin typeface="Calibri"/>
                        </a:rPr>
                        <a:t>Brain / Central nervous system</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55.88%</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17.65%</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20.59%</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5.88%</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r>
              <a:tr h="228832">
                <a:tc>
                  <a:txBody>
                    <a:bodyPr/>
                    <a:lstStyle/>
                    <a:p>
                      <a:pPr algn="l" fontAlgn="b"/>
                      <a:r>
                        <a:rPr lang="en-NZ" sz="1400" b="0" i="0" u="none" strike="noStrike" dirty="0">
                          <a:solidFill>
                            <a:srgbClr val="000000"/>
                          </a:solidFill>
                          <a:effectLst/>
                          <a:latin typeface="Calibri"/>
                        </a:rPr>
                        <a:t>Breast</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0.34%</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4.81%</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31.27%</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5.15%</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43.64%</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14.78%</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r>
              <a:tr h="228832">
                <a:tc>
                  <a:txBody>
                    <a:bodyPr/>
                    <a:lstStyle/>
                    <a:p>
                      <a:pPr algn="l" fontAlgn="b"/>
                      <a:r>
                        <a:rPr lang="en-NZ" sz="1400" b="0" i="0" u="none" strike="noStrike">
                          <a:solidFill>
                            <a:srgbClr val="000000"/>
                          </a:solidFill>
                          <a:effectLst/>
                          <a:latin typeface="Calibri"/>
                        </a:rPr>
                        <a:t>Gynaecological</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17.70%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48.67%</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12.39%</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21.24%</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r>
              <a:tr h="228832">
                <a:tc>
                  <a:txBody>
                    <a:bodyPr/>
                    <a:lstStyle/>
                    <a:p>
                      <a:pPr algn="l" fontAlgn="b"/>
                      <a:r>
                        <a:rPr lang="en-NZ" sz="1400" b="0" i="0" u="none" strike="noStrike" dirty="0">
                          <a:solidFill>
                            <a:srgbClr val="000000"/>
                          </a:solidFill>
                          <a:effectLst/>
                          <a:latin typeface="Calibri"/>
                        </a:rPr>
                        <a:t>Haematological</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1.45%</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42.51%</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41.06%</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0.97%</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8.70%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5.31%</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r>
              <a:tr h="228832">
                <a:tc>
                  <a:txBody>
                    <a:bodyPr/>
                    <a:lstStyle/>
                    <a:p>
                      <a:pPr algn="l" fontAlgn="b"/>
                      <a:r>
                        <a:rPr lang="en-NZ" sz="1400" b="0" i="0" u="none" strike="noStrike">
                          <a:solidFill>
                            <a:srgbClr val="000000"/>
                          </a:solidFill>
                          <a:effectLst/>
                          <a:latin typeface="Calibri"/>
                        </a:rPr>
                        <a:t>Head and neck</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15.00%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71.67%</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8.33%</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5.00%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r>
              <a:tr h="228832">
                <a:tc>
                  <a:txBody>
                    <a:bodyPr/>
                    <a:lstStyle/>
                    <a:p>
                      <a:pPr algn="l" fontAlgn="b"/>
                      <a:r>
                        <a:rPr lang="en-NZ" sz="1400" b="0" i="0" u="none" strike="noStrike" dirty="0">
                          <a:solidFill>
                            <a:srgbClr val="000000"/>
                          </a:solidFill>
                          <a:effectLst/>
                          <a:latin typeface="Calibri"/>
                        </a:rPr>
                        <a:t>Lower gastrointestinal</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28.57%</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48.21%</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2.14%</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7.50%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13.57%</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r>
              <a:tr h="228832">
                <a:tc>
                  <a:txBody>
                    <a:bodyPr/>
                    <a:lstStyle/>
                    <a:p>
                      <a:pPr algn="l" fontAlgn="b"/>
                      <a:r>
                        <a:rPr lang="en-NZ" sz="1400" b="0" i="0" u="none" strike="noStrike">
                          <a:solidFill>
                            <a:srgbClr val="000000"/>
                          </a:solidFill>
                          <a:effectLst/>
                          <a:latin typeface="Calibri"/>
                        </a:rPr>
                        <a:t>Lung</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55.10%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31.84%</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1.63%</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8.98%</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2.45%</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r>
              <a:tr h="228832">
                <a:tc>
                  <a:txBody>
                    <a:bodyPr/>
                    <a:lstStyle/>
                    <a:p>
                      <a:pPr algn="l" fontAlgn="b"/>
                      <a:r>
                        <a:rPr lang="en-NZ" sz="1400" b="0" i="0" u="none" strike="noStrike" dirty="0">
                          <a:solidFill>
                            <a:srgbClr val="000000"/>
                          </a:solidFill>
                          <a:effectLst/>
                          <a:latin typeface="Calibri"/>
                        </a:rPr>
                        <a:t>Other</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64.71%</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25.49%</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9.80%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r>
              <a:tr h="228832">
                <a:tc>
                  <a:txBody>
                    <a:bodyPr/>
                    <a:lstStyle/>
                    <a:p>
                      <a:pPr algn="l" fontAlgn="b"/>
                      <a:r>
                        <a:rPr lang="en-NZ" sz="1400" b="0" i="0" u="none" strike="noStrike">
                          <a:solidFill>
                            <a:srgbClr val="000000"/>
                          </a:solidFill>
                          <a:effectLst/>
                          <a:latin typeface="Calibri"/>
                        </a:rPr>
                        <a:t>Sarcoma</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42.86%</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33.33%</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23.81%</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r>
              <a:tr h="228832">
                <a:tc>
                  <a:txBody>
                    <a:bodyPr/>
                    <a:lstStyle/>
                    <a:p>
                      <a:pPr algn="l" fontAlgn="b"/>
                      <a:r>
                        <a:rPr lang="en-NZ" sz="1400" b="0" i="0" u="none" strike="noStrike" dirty="0">
                          <a:solidFill>
                            <a:srgbClr val="000000"/>
                          </a:solidFill>
                          <a:effectLst/>
                          <a:latin typeface="Calibri"/>
                        </a:rPr>
                        <a:t>Skin</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10.10%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45.96%</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0.51%</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7.07%</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36.36%</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solidFill>
                      <a:srgbClr val="BED0BF"/>
                    </a:solidFill>
                  </a:tcPr>
                </a:tc>
              </a:tr>
              <a:tr h="228832">
                <a:tc>
                  <a:txBody>
                    <a:bodyPr/>
                    <a:lstStyle/>
                    <a:p>
                      <a:pPr algn="l" fontAlgn="b"/>
                      <a:r>
                        <a:rPr lang="en-NZ" sz="1400" b="0" i="0" u="none" strike="noStrike">
                          <a:solidFill>
                            <a:srgbClr val="000000"/>
                          </a:solidFill>
                          <a:effectLst/>
                          <a:latin typeface="Calibri"/>
                        </a:rPr>
                        <a:t>Upper gastrointestinal</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55.24%</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36.36%</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0.70%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4.20%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3.50%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6350" cap="flat" cmpd="sng" algn="ctr">
                      <a:solidFill>
                        <a:srgbClr val="E2EFDA"/>
                      </a:solidFill>
                      <a:prstDash val="solid"/>
                      <a:round/>
                      <a:headEnd type="none" w="med" len="med"/>
                      <a:tailEnd type="none" w="med" len="med"/>
                    </a:lnB>
                  </a:tcPr>
                </a:tc>
              </a:tr>
              <a:tr h="228832">
                <a:tc>
                  <a:txBody>
                    <a:bodyPr/>
                    <a:lstStyle/>
                    <a:p>
                      <a:pPr algn="l" fontAlgn="b"/>
                      <a:r>
                        <a:rPr lang="en-NZ" sz="1400" b="0" i="0" u="none" strike="noStrike" dirty="0">
                          <a:solidFill>
                            <a:srgbClr val="000000"/>
                          </a:solidFill>
                          <a:effectLst/>
                          <a:latin typeface="Calibri"/>
                        </a:rPr>
                        <a:t>Urological</a:t>
                      </a:r>
                    </a:p>
                  </a:txBody>
                  <a:tcPr marL="8780" marR="8780" marT="8780" marB="0" anchor="b">
                    <a:lnL>
                      <a:noFill/>
                    </a:lnL>
                    <a:lnR>
                      <a:noFill/>
                    </a:lnR>
                    <a:lnT w="6350" cap="flat" cmpd="sng" algn="ctr">
                      <a:solidFill>
                        <a:srgbClr val="E2EFDA"/>
                      </a:solidFill>
                      <a:prstDash val="solid"/>
                      <a:round/>
                      <a:headEnd type="none" w="med" len="med"/>
                      <a:tailEnd type="none" w="med" len="med"/>
                    </a:lnT>
                    <a:lnB w="25400" cap="flat" cmpd="dbl" algn="ctr">
                      <a:solidFill>
                        <a:srgbClr val="548235"/>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25400" cap="flat" cmpd="dbl" algn="ctr">
                      <a:solidFill>
                        <a:srgbClr val="548235"/>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20.39%</a:t>
                      </a:r>
                    </a:p>
                  </a:txBody>
                  <a:tcPr marL="8780" marR="8780" marT="8780" marB="0" anchor="b">
                    <a:lnL>
                      <a:noFill/>
                    </a:lnL>
                    <a:lnR>
                      <a:noFill/>
                    </a:lnR>
                    <a:lnT w="6350" cap="flat" cmpd="sng" algn="ctr">
                      <a:solidFill>
                        <a:srgbClr val="E2EFDA"/>
                      </a:solidFill>
                      <a:prstDash val="solid"/>
                      <a:round/>
                      <a:headEnd type="none" w="med" len="med"/>
                      <a:tailEnd type="none" w="med" len="med"/>
                    </a:lnT>
                    <a:lnB w="25400" cap="flat" cmpd="dbl" algn="ctr">
                      <a:solidFill>
                        <a:srgbClr val="548235"/>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22.11%</a:t>
                      </a:r>
                    </a:p>
                  </a:txBody>
                  <a:tcPr marL="8780" marR="8780" marT="8780" marB="0" anchor="b">
                    <a:lnL>
                      <a:noFill/>
                    </a:lnL>
                    <a:lnR>
                      <a:noFill/>
                    </a:lnR>
                    <a:lnT w="6350" cap="flat" cmpd="sng" algn="ctr">
                      <a:solidFill>
                        <a:srgbClr val="E2EFDA"/>
                      </a:solidFill>
                      <a:prstDash val="solid"/>
                      <a:round/>
                      <a:headEnd type="none" w="med" len="med"/>
                      <a:tailEnd type="none" w="med" len="med"/>
                    </a:lnT>
                    <a:lnB w="25400" cap="flat" cmpd="dbl" algn="ctr">
                      <a:solidFill>
                        <a:srgbClr val="548235"/>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4.18%</a:t>
                      </a:r>
                    </a:p>
                  </a:txBody>
                  <a:tcPr marL="8780" marR="8780" marT="8780" marB="0" anchor="b">
                    <a:lnL>
                      <a:noFill/>
                    </a:lnL>
                    <a:lnR>
                      <a:noFill/>
                    </a:lnR>
                    <a:lnT w="6350" cap="flat" cmpd="sng" algn="ctr">
                      <a:solidFill>
                        <a:srgbClr val="E2EFDA"/>
                      </a:solidFill>
                      <a:prstDash val="solid"/>
                      <a:round/>
                      <a:headEnd type="none" w="med" len="med"/>
                      <a:tailEnd type="none" w="med" len="med"/>
                    </a:lnT>
                    <a:lnB w="25400" cap="flat" cmpd="dbl" algn="ctr">
                      <a:solidFill>
                        <a:srgbClr val="548235"/>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33.91%</a:t>
                      </a:r>
                    </a:p>
                  </a:txBody>
                  <a:tcPr marL="8780" marR="8780" marT="8780" marB="0" anchor="b">
                    <a:lnL>
                      <a:noFill/>
                    </a:lnL>
                    <a:lnR>
                      <a:noFill/>
                    </a:lnR>
                    <a:lnT w="6350" cap="flat" cmpd="sng" algn="ctr">
                      <a:solidFill>
                        <a:srgbClr val="E2EFDA"/>
                      </a:solidFill>
                      <a:prstDash val="solid"/>
                      <a:round/>
                      <a:headEnd type="none" w="med" len="med"/>
                      <a:tailEnd type="none" w="med" len="med"/>
                    </a:lnT>
                    <a:lnB w="25400" cap="flat" cmpd="dbl" algn="ctr">
                      <a:solidFill>
                        <a:srgbClr val="548235"/>
                      </a:solidFill>
                      <a:prstDash val="solid"/>
                      <a:round/>
                      <a:headEnd type="none" w="med" len="med"/>
                      <a:tailEnd type="none" w="med" len="med"/>
                    </a:lnB>
                    <a:solidFill>
                      <a:srgbClr val="BED0BF"/>
                    </a:solidFill>
                  </a:tcPr>
                </a:tc>
                <a:tc>
                  <a:txBody>
                    <a:bodyPr/>
                    <a:lstStyle/>
                    <a:p>
                      <a:pPr algn="r" fontAlgn="b"/>
                      <a:endParaRPr lang="en-NZ" sz="1400" b="0" i="0" u="none" strike="noStrike" dirty="0">
                        <a:solidFill>
                          <a:srgbClr val="000000"/>
                        </a:solidFill>
                        <a:effectLst/>
                        <a:latin typeface="Calibri"/>
                      </a:endParaRPr>
                    </a:p>
                  </a:txBody>
                  <a:tcPr marL="8780" marR="8780" marT="8780" marB="0" anchor="b">
                    <a:lnL>
                      <a:noFill/>
                    </a:lnL>
                    <a:lnR>
                      <a:noFill/>
                    </a:lnR>
                    <a:lnT w="6350" cap="flat" cmpd="sng" algn="ctr">
                      <a:solidFill>
                        <a:srgbClr val="E2EFDA"/>
                      </a:solidFill>
                      <a:prstDash val="solid"/>
                      <a:round/>
                      <a:headEnd type="none" w="med" len="med"/>
                      <a:tailEnd type="none" w="med" len="med"/>
                    </a:lnT>
                    <a:lnB w="25400" cap="flat" cmpd="dbl" algn="ctr">
                      <a:solidFill>
                        <a:srgbClr val="548235"/>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19.41%</a:t>
                      </a:r>
                    </a:p>
                  </a:txBody>
                  <a:tcPr marL="8780" marR="8780" marT="8780" marB="0" anchor="b">
                    <a:lnL>
                      <a:noFill/>
                    </a:lnL>
                    <a:lnR>
                      <a:noFill/>
                    </a:lnR>
                    <a:lnT w="6350" cap="flat" cmpd="sng" algn="ctr">
                      <a:solidFill>
                        <a:srgbClr val="E2EFDA"/>
                      </a:solidFill>
                      <a:prstDash val="solid"/>
                      <a:round/>
                      <a:headEnd type="none" w="med" len="med"/>
                      <a:tailEnd type="none" w="med" len="med"/>
                    </a:lnT>
                    <a:lnB w="25400" cap="flat" cmpd="dbl" algn="ctr">
                      <a:solidFill>
                        <a:srgbClr val="548235"/>
                      </a:solidFill>
                      <a:prstDash val="solid"/>
                      <a:round/>
                      <a:headEnd type="none" w="med" len="med"/>
                      <a:tailEnd type="none" w="med" len="med"/>
                    </a:lnB>
                    <a:solidFill>
                      <a:srgbClr val="BED0BF"/>
                    </a:solidFill>
                  </a:tcPr>
                </a:tc>
                <a:tc>
                  <a:txBody>
                    <a:bodyPr/>
                    <a:lstStyle/>
                    <a:p>
                      <a:pPr algn="r" fontAlgn="b"/>
                      <a:r>
                        <a:rPr lang="en-NZ" sz="1400" b="0" i="0" u="none" strike="noStrike" dirty="0">
                          <a:solidFill>
                            <a:srgbClr val="000000"/>
                          </a:solidFill>
                          <a:effectLst/>
                          <a:latin typeface="Calibri"/>
                        </a:rPr>
                        <a:t>100.00%</a:t>
                      </a:r>
                    </a:p>
                  </a:txBody>
                  <a:tcPr marL="8780" marR="8780" marT="8780" marB="0" anchor="b">
                    <a:lnL>
                      <a:noFill/>
                    </a:lnL>
                    <a:lnR>
                      <a:noFill/>
                    </a:lnR>
                    <a:lnT w="6350" cap="flat" cmpd="sng" algn="ctr">
                      <a:solidFill>
                        <a:srgbClr val="E2EFDA"/>
                      </a:solidFill>
                      <a:prstDash val="solid"/>
                      <a:round/>
                      <a:headEnd type="none" w="med" len="med"/>
                      <a:tailEnd type="none" w="med" len="med"/>
                    </a:lnT>
                    <a:lnB w="25400" cap="flat" cmpd="dbl" algn="ctr">
                      <a:solidFill>
                        <a:srgbClr val="548235"/>
                      </a:solidFill>
                      <a:prstDash val="solid"/>
                      <a:round/>
                      <a:headEnd type="none" w="med" len="med"/>
                      <a:tailEnd type="none" w="med" len="med"/>
                    </a:lnB>
                    <a:solidFill>
                      <a:srgbClr val="BED0BF"/>
                    </a:solidFill>
                  </a:tcPr>
                </a:tc>
              </a:tr>
              <a:tr h="228832">
                <a:tc>
                  <a:txBody>
                    <a:bodyPr/>
                    <a:lstStyle/>
                    <a:p>
                      <a:pPr algn="l" fontAlgn="b"/>
                      <a:r>
                        <a:rPr lang="en-NZ" sz="1400" b="1" i="0" u="none" strike="noStrike">
                          <a:solidFill>
                            <a:srgbClr val="000000"/>
                          </a:solidFill>
                          <a:effectLst/>
                          <a:latin typeface="Calibri"/>
                        </a:rPr>
                        <a:t>Grand Total</a:t>
                      </a:r>
                    </a:p>
                  </a:txBody>
                  <a:tcPr marL="8780" marR="8780" marT="8780" marB="0" anchor="b">
                    <a:lnL>
                      <a:noFill/>
                    </a:lnL>
                    <a:lnR>
                      <a:noFill/>
                    </a:lnR>
                    <a:lnT w="25400" cap="flat" cmpd="dbl" algn="ctr">
                      <a:solidFill>
                        <a:srgbClr val="548235"/>
                      </a:solidFill>
                      <a:prstDash val="solid"/>
                      <a:round/>
                      <a:headEnd type="none" w="med" len="med"/>
                      <a:tailEnd type="none" w="med" len="med"/>
                    </a:lnT>
                    <a:lnB>
                      <a:noFill/>
                    </a:lnB>
                  </a:tcPr>
                </a:tc>
                <a:tc>
                  <a:txBody>
                    <a:bodyPr/>
                    <a:lstStyle/>
                    <a:p>
                      <a:pPr algn="r" fontAlgn="b"/>
                      <a:r>
                        <a:rPr lang="en-NZ" sz="1400" b="1" i="0" u="none" strike="noStrike">
                          <a:solidFill>
                            <a:srgbClr val="000000"/>
                          </a:solidFill>
                          <a:effectLst/>
                          <a:latin typeface="Calibri"/>
                        </a:rPr>
                        <a:t>0.20%</a:t>
                      </a:r>
                    </a:p>
                  </a:txBody>
                  <a:tcPr marL="8780" marR="8780" marT="8780" marB="0" anchor="b">
                    <a:lnL>
                      <a:noFill/>
                    </a:lnL>
                    <a:lnR>
                      <a:noFill/>
                    </a:lnR>
                    <a:lnT w="25400" cap="flat" cmpd="dbl" algn="ctr">
                      <a:solidFill>
                        <a:srgbClr val="548235"/>
                      </a:solidFill>
                      <a:prstDash val="solid"/>
                      <a:round/>
                      <a:headEnd type="none" w="med" len="med"/>
                      <a:tailEnd type="none" w="med" len="med"/>
                    </a:lnT>
                    <a:lnB>
                      <a:noFill/>
                    </a:lnB>
                  </a:tcPr>
                </a:tc>
                <a:tc>
                  <a:txBody>
                    <a:bodyPr/>
                    <a:lstStyle/>
                    <a:p>
                      <a:pPr algn="r" fontAlgn="b"/>
                      <a:r>
                        <a:rPr lang="en-NZ" sz="1400" b="1" i="0" u="none" strike="noStrike">
                          <a:solidFill>
                            <a:srgbClr val="000000"/>
                          </a:solidFill>
                          <a:effectLst/>
                          <a:latin typeface="Calibri"/>
                        </a:rPr>
                        <a:t>28.73%</a:t>
                      </a:r>
                    </a:p>
                  </a:txBody>
                  <a:tcPr marL="8780" marR="8780" marT="8780" marB="0" anchor="b">
                    <a:lnL>
                      <a:noFill/>
                    </a:lnL>
                    <a:lnR>
                      <a:noFill/>
                    </a:lnR>
                    <a:lnT w="25400" cap="flat" cmpd="dbl" algn="ctr">
                      <a:solidFill>
                        <a:srgbClr val="548235"/>
                      </a:solidFill>
                      <a:prstDash val="solid"/>
                      <a:round/>
                      <a:headEnd type="none" w="med" len="med"/>
                      <a:tailEnd type="none" w="med" len="med"/>
                    </a:lnT>
                    <a:lnB>
                      <a:noFill/>
                    </a:lnB>
                  </a:tcPr>
                </a:tc>
                <a:tc>
                  <a:txBody>
                    <a:bodyPr/>
                    <a:lstStyle/>
                    <a:p>
                      <a:pPr algn="r" fontAlgn="b"/>
                      <a:r>
                        <a:rPr lang="en-NZ" sz="1400" b="1" i="0" u="none" strike="noStrike">
                          <a:solidFill>
                            <a:srgbClr val="000000"/>
                          </a:solidFill>
                          <a:effectLst/>
                          <a:latin typeface="Calibri"/>
                        </a:rPr>
                        <a:t>36.39%</a:t>
                      </a:r>
                    </a:p>
                  </a:txBody>
                  <a:tcPr marL="8780" marR="8780" marT="8780" marB="0" anchor="b">
                    <a:lnL>
                      <a:noFill/>
                    </a:lnL>
                    <a:lnR>
                      <a:noFill/>
                    </a:lnR>
                    <a:lnT w="25400" cap="flat" cmpd="dbl" algn="ctr">
                      <a:solidFill>
                        <a:srgbClr val="548235"/>
                      </a:solidFill>
                      <a:prstDash val="solid"/>
                      <a:round/>
                      <a:headEnd type="none" w="med" len="med"/>
                      <a:tailEnd type="none" w="med" len="med"/>
                    </a:lnT>
                    <a:lnB>
                      <a:noFill/>
                    </a:lnB>
                  </a:tcPr>
                </a:tc>
                <a:tc>
                  <a:txBody>
                    <a:bodyPr/>
                    <a:lstStyle/>
                    <a:p>
                      <a:pPr algn="r" fontAlgn="b"/>
                      <a:r>
                        <a:rPr lang="en-NZ" sz="1400" b="1" i="0" u="none" strike="noStrike" dirty="0">
                          <a:solidFill>
                            <a:srgbClr val="000000"/>
                          </a:solidFill>
                          <a:effectLst/>
                          <a:latin typeface="Calibri"/>
                        </a:rPr>
                        <a:t>1.51%</a:t>
                      </a:r>
                    </a:p>
                  </a:txBody>
                  <a:tcPr marL="8780" marR="8780" marT="8780" marB="0" anchor="b">
                    <a:lnL>
                      <a:noFill/>
                    </a:lnL>
                    <a:lnR>
                      <a:noFill/>
                    </a:lnR>
                    <a:lnT w="25400" cap="flat" cmpd="dbl" algn="ctr">
                      <a:solidFill>
                        <a:srgbClr val="548235"/>
                      </a:solidFill>
                      <a:prstDash val="solid"/>
                      <a:round/>
                      <a:headEnd type="none" w="med" len="med"/>
                      <a:tailEnd type="none" w="med" len="med"/>
                    </a:lnT>
                    <a:lnB>
                      <a:noFill/>
                    </a:lnB>
                  </a:tcPr>
                </a:tc>
                <a:tc>
                  <a:txBody>
                    <a:bodyPr/>
                    <a:lstStyle/>
                    <a:p>
                      <a:pPr algn="r" fontAlgn="b"/>
                      <a:r>
                        <a:rPr lang="en-NZ" sz="1400" b="1" i="0" u="none" strike="noStrike">
                          <a:solidFill>
                            <a:srgbClr val="000000"/>
                          </a:solidFill>
                          <a:effectLst/>
                          <a:latin typeface="Calibri"/>
                        </a:rPr>
                        <a:t>13.17%</a:t>
                      </a:r>
                    </a:p>
                  </a:txBody>
                  <a:tcPr marL="8780" marR="8780" marT="8780" marB="0" anchor="b">
                    <a:lnL>
                      <a:noFill/>
                    </a:lnL>
                    <a:lnR>
                      <a:noFill/>
                    </a:lnR>
                    <a:lnT w="25400" cap="flat" cmpd="dbl" algn="ctr">
                      <a:solidFill>
                        <a:srgbClr val="548235"/>
                      </a:solidFill>
                      <a:prstDash val="solid"/>
                      <a:round/>
                      <a:headEnd type="none" w="med" len="med"/>
                      <a:tailEnd type="none" w="med" len="med"/>
                    </a:lnT>
                    <a:lnB>
                      <a:noFill/>
                    </a:lnB>
                  </a:tcPr>
                </a:tc>
                <a:tc>
                  <a:txBody>
                    <a:bodyPr/>
                    <a:lstStyle/>
                    <a:p>
                      <a:pPr algn="r" fontAlgn="b"/>
                      <a:r>
                        <a:rPr lang="en-NZ" sz="1400" b="1" i="0" u="none" strike="noStrike">
                          <a:solidFill>
                            <a:srgbClr val="000000"/>
                          </a:solidFill>
                          <a:effectLst/>
                          <a:latin typeface="Calibri"/>
                        </a:rPr>
                        <a:t>6.20%</a:t>
                      </a:r>
                    </a:p>
                  </a:txBody>
                  <a:tcPr marL="8780" marR="8780" marT="8780" marB="0" anchor="b">
                    <a:lnL>
                      <a:noFill/>
                    </a:lnL>
                    <a:lnR>
                      <a:noFill/>
                    </a:lnR>
                    <a:lnT w="25400" cap="flat" cmpd="dbl" algn="ctr">
                      <a:solidFill>
                        <a:srgbClr val="548235"/>
                      </a:solidFill>
                      <a:prstDash val="solid"/>
                      <a:round/>
                      <a:headEnd type="none" w="med" len="med"/>
                      <a:tailEnd type="none" w="med" len="med"/>
                    </a:lnT>
                    <a:lnB>
                      <a:noFill/>
                    </a:lnB>
                  </a:tcPr>
                </a:tc>
                <a:tc>
                  <a:txBody>
                    <a:bodyPr/>
                    <a:lstStyle/>
                    <a:p>
                      <a:pPr algn="r" fontAlgn="b"/>
                      <a:r>
                        <a:rPr lang="en-NZ" sz="1400" b="1" i="0" u="none" strike="noStrike" dirty="0">
                          <a:solidFill>
                            <a:srgbClr val="000000"/>
                          </a:solidFill>
                          <a:effectLst/>
                          <a:latin typeface="Calibri"/>
                        </a:rPr>
                        <a:t>13.80%</a:t>
                      </a:r>
                    </a:p>
                  </a:txBody>
                  <a:tcPr marL="8780" marR="8780" marT="8780" marB="0" anchor="b">
                    <a:lnL>
                      <a:noFill/>
                    </a:lnL>
                    <a:lnR>
                      <a:noFill/>
                    </a:lnR>
                    <a:lnT w="25400" cap="flat" cmpd="dbl" algn="ctr">
                      <a:solidFill>
                        <a:srgbClr val="548235"/>
                      </a:solidFill>
                      <a:prstDash val="solid"/>
                      <a:round/>
                      <a:headEnd type="none" w="med" len="med"/>
                      <a:tailEnd type="none" w="med" len="med"/>
                    </a:lnT>
                    <a:lnB>
                      <a:noFill/>
                    </a:lnB>
                  </a:tcPr>
                </a:tc>
                <a:tc>
                  <a:txBody>
                    <a:bodyPr/>
                    <a:lstStyle/>
                    <a:p>
                      <a:pPr algn="r" fontAlgn="b"/>
                      <a:r>
                        <a:rPr lang="en-NZ" sz="1400" b="1" i="0" u="none" strike="noStrike" dirty="0">
                          <a:solidFill>
                            <a:srgbClr val="000000"/>
                          </a:solidFill>
                          <a:effectLst/>
                          <a:latin typeface="Calibri"/>
                        </a:rPr>
                        <a:t>100.00%</a:t>
                      </a:r>
                    </a:p>
                  </a:txBody>
                  <a:tcPr marL="8780" marR="8780" marT="8780" marB="0" anchor="b">
                    <a:lnL>
                      <a:noFill/>
                    </a:lnL>
                    <a:lnR>
                      <a:noFill/>
                    </a:lnR>
                    <a:lnT w="25400" cap="flat" cmpd="dbl" algn="ctr">
                      <a:solidFill>
                        <a:srgbClr val="548235"/>
                      </a:solidFill>
                      <a:prstDash val="solid"/>
                      <a:round/>
                      <a:headEnd type="none" w="med" len="med"/>
                      <a:tailEnd type="none" w="med" len="med"/>
                    </a:lnT>
                    <a:lnB>
                      <a:noFill/>
                    </a:lnB>
                  </a:tcPr>
                </a:tc>
              </a:tr>
            </a:tbl>
          </a:graphicData>
        </a:graphic>
      </p:graphicFrame>
      <p:pic>
        <p:nvPicPr>
          <p:cNvPr id="9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0238" y="3933825"/>
            <a:ext cx="69850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1413" y="2997200"/>
            <a:ext cx="696912"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9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1413" y="5084763"/>
            <a:ext cx="69691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50651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NZ" altLang="en-US" dirty="0" smtClean="0"/>
              <a:t>Why does route to diagnosis matter?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19961905"/>
              </p:ext>
            </p:extLst>
          </p:nvPr>
        </p:nvGraphicFramePr>
        <p:xfrm>
          <a:off x="396875" y="765175"/>
          <a:ext cx="8496301" cy="4751385"/>
        </p:xfrm>
        <a:graphic>
          <a:graphicData uri="http://schemas.openxmlformats.org/drawingml/2006/table">
            <a:tbl>
              <a:tblPr/>
              <a:tblGrid>
                <a:gridCol w="1948693"/>
                <a:gridCol w="1091268"/>
                <a:gridCol w="1091268"/>
                <a:gridCol w="1091268"/>
                <a:gridCol w="1091268"/>
                <a:gridCol w="1091268"/>
                <a:gridCol w="1091268"/>
              </a:tblGrid>
              <a:tr h="669245">
                <a:tc gridSpan="3">
                  <a:txBody>
                    <a:bodyPr/>
                    <a:lstStyle/>
                    <a:p>
                      <a:pPr algn="l" fontAlgn="b"/>
                      <a:r>
                        <a:rPr lang="en-NZ" sz="1800" b="1" i="0" u="none" strike="noStrike" dirty="0">
                          <a:solidFill>
                            <a:srgbClr val="000000"/>
                          </a:solidFill>
                          <a:effectLst/>
                          <a:latin typeface="Calibri"/>
                        </a:rPr>
                        <a:t>% by Route To Diagnosis, Tumour Stream and One Year Mortality</a:t>
                      </a:r>
                    </a:p>
                  </a:txBody>
                  <a:tcPr marL="5246" marR="5246" marT="5245" marB="0" anchor="b">
                    <a:lnL>
                      <a:noFill/>
                    </a:lnL>
                    <a:lnR>
                      <a:noFill/>
                    </a:lnR>
                    <a:lnT>
                      <a:noFill/>
                    </a:lnT>
                    <a:lnB>
                      <a:noFill/>
                    </a:lnB>
                  </a:tcPr>
                </a:tc>
                <a:tc hMerge="1">
                  <a:txBody>
                    <a:bodyPr/>
                    <a:lstStyle/>
                    <a:p>
                      <a:endParaRPr lang="en-NZ"/>
                    </a:p>
                  </a:txBody>
                  <a:tcPr/>
                </a:tc>
                <a:tc hMerge="1">
                  <a:txBody>
                    <a:bodyPr/>
                    <a:lstStyle/>
                    <a:p>
                      <a:endParaRPr lang="en-NZ"/>
                    </a:p>
                  </a:txBody>
                  <a:tcPr/>
                </a:tc>
                <a:tc>
                  <a:txBody>
                    <a:bodyPr/>
                    <a:lstStyle/>
                    <a:p>
                      <a:pPr algn="l" fontAlgn="b"/>
                      <a:endParaRPr lang="en-NZ" sz="600" b="0" i="0" u="none" strike="noStrike">
                        <a:solidFill>
                          <a:srgbClr val="000000"/>
                        </a:solidFill>
                        <a:effectLst/>
                        <a:latin typeface="Calibri"/>
                      </a:endParaRPr>
                    </a:p>
                  </a:txBody>
                  <a:tcPr marL="5246" marR="5246" marT="5245" marB="0" anchor="b">
                    <a:lnL>
                      <a:noFill/>
                    </a:lnL>
                    <a:lnR>
                      <a:noFill/>
                    </a:lnR>
                    <a:lnT>
                      <a:noFill/>
                    </a:lnT>
                    <a:lnB>
                      <a:noFill/>
                    </a:lnB>
                  </a:tcPr>
                </a:tc>
                <a:tc>
                  <a:txBody>
                    <a:bodyPr/>
                    <a:lstStyle/>
                    <a:p>
                      <a:pPr algn="l" fontAlgn="b"/>
                      <a:endParaRPr lang="en-NZ" sz="600" b="0" i="0" u="none" strike="noStrike" dirty="0">
                        <a:solidFill>
                          <a:srgbClr val="000000"/>
                        </a:solidFill>
                        <a:effectLst/>
                        <a:latin typeface="Calibri"/>
                      </a:endParaRPr>
                    </a:p>
                  </a:txBody>
                  <a:tcPr marL="5246" marR="5246" marT="5245" marB="0" anchor="b">
                    <a:lnL>
                      <a:noFill/>
                    </a:lnL>
                    <a:lnR>
                      <a:noFill/>
                    </a:lnR>
                    <a:lnT>
                      <a:noFill/>
                    </a:lnT>
                    <a:lnB>
                      <a:noFill/>
                    </a:lnB>
                  </a:tcPr>
                </a:tc>
                <a:tc>
                  <a:txBody>
                    <a:bodyPr/>
                    <a:lstStyle/>
                    <a:p>
                      <a:pPr algn="l" fontAlgn="b"/>
                      <a:endParaRPr lang="en-NZ" sz="600" b="0" i="0" u="none" strike="noStrike">
                        <a:solidFill>
                          <a:srgbClr val="000000"/>
                        </a:solidFill>
                        <a:effectLst/>
                        <a:latin typeface="Calibri"/>
                      </a:endParaRPr>
                    </a:p>
                  </a:txBody>
                  <a:tcPr marL="5246" marR="5246" marT="5245" marB="0" anchor="b">
                    <a:lnL>
                      <a:noFill/>
                    </a:lnL>
                    <a:lnR>
                      <a:noFill/>
                    </a:lnR>
                    <a:lnT>
                      <a:noFill/>
                    </a:lnT>
                    <a:lnB>
                      <a:noFill/>
                    </a:lnB>
                  </a:tcPr>
                </a:tc>
                <a:tc>
                  <a:txBody>
                    <a:bodyPr/>
                    <a:lstStyle/>
                    <a:p>
                      <a:pPr algn="l" fontAlgn="b"/>
                      <a:endParaRPr lang="en-NZ" sz="600" b="0" i="0" u="none" strike="noStrike" dirty="0">
                        <a:solidFill>
                          <a:srgbClr val="000000"/>
                        </a:solidFill>
                        <a:effectLst/>
                        <a:latin typeface="Calibri"/>
                      </a:endParaRPr>
                    </a:p>
                  </a:txBody>
                  <a:tcPr marL="5246" marR="5246" marT="5245" marB="0" anchor="b">
                    <a:lnL>
                      <a:noFill/>
                    </a:lnL>
                    <a:lnR>
                      <a:noFill/>
                    </a:lnR>
                    <a:lnT>
                      <a:noFill/>
                    </a:lnT>
                    <a:lnB>
                      <a:noFill/>
                    </a:lnB>
                  </a:tcPr>
                </a:tc>
              </a:tr>
              <a:tr h="200350">
                <a:tc>
                  <a:txBody>
                    <a:bodyPr/>
                    <a:lstStyle/>
                    <a:p>
                      <a:pPr algn="l" fontAlgn="b"/>
                      <a:endParaRPr lang="en-NZ" sz="600" b="0" i="0" u="none" strike="noStrike">
                        <a:solidFill>
                          <a:srgbClr val="000000"/>
                        </a:solidFill>
                        <a:effectLst/>
                        <a:latin typeface="Calibri"/>
                      </a:endParaRPr>
                    </a:p>
                  </a:txBody>
                  <a:tcPr marL="5246" marR="5246" marT="5245"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5"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5"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5"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5"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5"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5" marB="0" anchor="b">
                    <a:lnL>
                      <a:noFill/>
                    </a:lnL>
                    <a:lnR>
                      <a:noFill/>
                    </a:lnR>
                    <a:lnT>
                      <a:noFill/>
                    </a:lnT>
                    <a:lnB w="6350" cap="flat" cmpd="sng" algn="ctr">
                      <a:solidFill>
                        <a:srgbClr val="70AD47"/>
                      </a:solidFill>
                      <a:prstDash val="solid"/>
                      <a:round/>
                      <a:headEnd type="none" w="med" len="med"/>
                      <a:tailEnd type="none" w="med" len="med"/>
                    </a:lnB>
                  </a:tcPr>
                </a:tc>
              </a:tr>
              <a:tr h="448269">
                <a:tc>
                  <a:txBody>
                    <a:bodyPr/>
                    <a:lstStyle/>
                    <a:p>
                      <a:pPr algn="l" fontAlgn="b"/>
                      <a:r>
                        <a:rPr lang="en-NZ" sz="1200" b="1" i="0" u="none" strike="noStrike" dirty="0">
                          <a:solidFill>
                            <a:srgbClr val="FFFFFF"/>
                          </a:solidFill>
                          <a:effectLst/>
                          <a:latin typeface="Calibri"/>
                        </a:rPr>
                        <a:t>Row Labels</a:t>
                      </a:r>
                    </a:p>
                  </a:txBody>
                  <a:tcPr marL="5246" marR="5246" marT="5245"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Brain / Central nervous system</a:t>
                      </a:r>
                    </a:p>
                  </a:txBody>
                  <a:tcPr marL="5246" marR="5246" marT="5245"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Gynaecological</a:t>
                      </a:r>
                    </a:p>
                  </a:txBody>
                  <a:tcPr marL="5246" marR="5246" marT="5245"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Haematological</a:t>
                      </a:r>
                    </a:p>
                  </a:txBody>
                  <a:tcPr marL="5246" marR="5246" marT="5245"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Lower gastrointestinal</a:t>
                      </a:r>
                    </a:p>
                  </a:txBody>
                  <a:tcPr marL="5246" marR="5246" marT="5245"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Lung</a:t>
                      </a:r>
                    </a:p>
                  </a:txBody>
                  <a:tcPr marL="5246" marR="5246" marT="5245"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Upper gastrointestinal</a:t>
                      </a:r>
                    </a:p>
                  </a:txBody>
                  <a:tcPr marL="5246" marR="5246" marT="5245"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r>
              <a:tr h="264117">
                <a:tc>
                  <a:txBody>
                    <a:bodyPr/>
                    <a:lstStyle/>
                    <a:p>
                      <a:pPr algn="l" fontAlgn="b"/>
                      <a:r>
                        <a:rPr lang="en-NZ" sz="1400" b="1" i="0" u="none" strike="noStrike" dirty="0">
                          <a:solidFill>
                            <a:srgbClr val="000000"/>
                          </a:solidFill>
                          <a:effectLst/>
                          <a:latin typeface="Calibri"/>
                        </a:rPr>
                        <a:t>Emergency</a:t>
                      </a:r>
                    </a:p>
                  </a:txBody>
                  <a:tcPr marL="5246" marR="5246" marT="5245"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56%</a:t>
                      </a:r>
                    </a:p>
                  </a:txBody>
                  <a:tcPr marL="5246" marR="5246" marT="5245"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18%</a:t>
                      </a:r>
                    </a:p>
                  </a:txBody>
                  <a:tcPr marL="5246" marR="5246" marT="5245"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43%</a:t>
                      </a:r>
                    </a:p>
                  </a:txBody>
                  <a:tcPr marL="5246" marR="5246" marT="5245"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29%</a:t>
                      </a:r>
                    </a:p>
                  </a:txBody>
                  <a:tcPr marL="5246" marR="5246" marT="5245"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55%</a:t>
                      </a:r>
                    </a:p>
                  </a:txBody>
                  <a:tcPr marL="5246" marR="5246" marT="5245"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55%</a:t>
                      </a:r>
                    </a:p>
                  </a:txBody>
                  <a:tcPr marL="5246" marR="5246" marT="5245"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r>
              <a:tr h="264117">
                <a:tc>
                  <a:txBody>
                    <a:bodyPr/>
                    <a:lstStyle/>
                    <a:p>
                      <a:pPr algn="l" fontAlgn="b"/>
                      <a:r>
                        <a:rPr lang="en-NZ" sz="1400" b="0" i="0" u="none" strike="noStrike" dirty="0">
                          <a:solidFill>
                            <a:srgbClr val="000000"/>
                          </a:solidFill>
                          <a:effectLst/>
                          <a:latin typeface="Calibri"/>
                        </a:rPr>
                        <a:t>Alive After One Year</a:t>
                      </a:r>
                    </a:p>
                  </a:txBody>
                  <a:tcPr marL="94425"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26%</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75%</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66%</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69%</a:t>
                      </a:r>
                    </a:p>
                  </a:txBody>
                  <a:tcPr marL="5246" marR="5246" marT="5245"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29%</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29%</a:t>
                      </a:r>
                    </a:p>
                  </a:txBody>
                  <a:tcPr marL="5246" marR="5246" marT="5245" marB="0" anchor="b">
                    <a:lnL>
                      <a:noFill/>
                    </a:lnL>
                    <a:lnR>
                      <a:noFill/>
                    </a:lnR>
                    <a:lnT>
                      <a:noFill/>
                    </a:lnT>
                    <a:lnB>
                      <a:noFill/>
                    </a:lnB>
                  </a:tcPr>
                </a:tc>
              </a:tr>
              <a:tr h="264117">
                <a:tc>
                  <a:txBody>
                    <a:bodyPr/>
                    <a:lstStyle/>
                    <a:p>
                      <a:pPr algn="l" fontAlgn="b"/>
                      <a:r>
                        <a:rPr lang="en-NZ" sz="1400" b="1" i="0" u="none" strike="noStrike" dirty="0">
                          <a:solidFill>
                            <a:srgbClr val="000000"/>
                          </a:solidFill>
                          <a:effectLst/>
                          <a:latin typeface="Calibri"/>
                        </a:rPr>
                        <a:t>GP Referral</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18%</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49%</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41%</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48%</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32%</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36%</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r>
              <a:tr h="264117">
                <a:tc>
                  <a:txBody>
                    <a:bodyPr/>
                    <a:lstStyle/>
                    <a:p>
                      <a:pPr algn="l" fontAlgn="b"/>
                      <a:r>
                        <a:rPr lang="en-NZ" sz="1400" b="0" i="0" u="none" strike="noStrike">
                          <a:solidFill>
                            <a:srgbClr val="000000"/>
                          </a:solidFill>
                          <a:effectLst/>
                          <a:latin typeface="Calibri"/>
                        </a:rPr>
                        <a:t>Alive After One Year</a:t>
                      </a:r>
                    </a:p>
                  </a:txBody>
                  <a:tcPr marL="94425" marR="5246" marT="5245"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67%</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98%</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85%</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87%</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60%</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44%</a:t>
                      </a:r>
                    </a:p>
                  </a:txBody>
                  <a:tcPr marL="5246" marR="5246" marT="5245" marB="0" anchor="b">
                    <a:lnL>
                      <a:noFill/>
                    </a:lnL>
                    <a:lnR>
                      <a:noFill/>
                    </a:lnR>
                    <a:lnT>
                      <a:noFill/>
                    </a:lnT>
                    <a:lnB>
                      <a:noFill/>
                    </a:lnB>
                  </a:tcPr>
                </a:tc>
              </a:tr>
              <a:tr h="264117">
                <a:tc>
                  <a:txBody>
                    <a:bodyPr/>
                    <a:lstStyle/>
                    <a:p>
                      <a:pPr algn="l" fontAlgn="b"/>
                      <a:r>
                        <a:rPr lang="en-NZ" sz="1400" b="1" i="0" u="none" strike="noStrike" dirty="0">
                          <a:solidFill>
                            <a:srgbClr val="000000"/>
                          </a:solidFill>
                          <a:effectLst/>
                          <a:latin typeface="Calibri"/>
                        </a:rPr>
                        <a:t>Inpatient Elective</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0%</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1%</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2%</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2%</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1%</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r>
              <a:tr h="264117">
                <a:tc>
                  <a:txBody>
                    <a:bodyPr/>
                    <a:lstStyle/>
                    <a:p>
                      <a:pPr algn="l" fontAlgn="b"/>
                      <a:r>
                        <a:rPr lang="en-NZ" sz="1400" b="0" i="0" u="none" strike="noStrike">
                          <a:solidFill>
                            <a:srgbClr val="000000"/>
                          </a:solidFill>
                          <a:effectLst/>
                          <a:latin typeface="Calibri"/>
                        </a:rPr>
                        <a:t>Alive After One Year</a:t>
                      </a:r>
                    </a:p>
                  </a:txBody>
                  <a:tcPr marL="94425" marR="5246" marT="5245"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0%</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5"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50%</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83%</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50%</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100%</a:t>
                      </a:r>
                    </a:p>
                  </a:txBody>
                  <a:tcPr marL="5246" marR="5246" marT="5245" marB="0" anchor="b">
                    <a:lnL>
                      <a:noFill/>
                    </a:lnL>
                    <a:lnR>
                      <a:noFill/>
                    </a:lnR>
                    <a:lnT>
                      <a:noFill/>
                    </a:lnT>
                    <a:lnB>
                      <a:noFill/>
                    </a:lnB>
                  </a:tcPr>
                </a:tc>
              </a:tr>
              <a:tr h="264117">
                <a:tc>
                  <a:txBody>
                    <a:bodyPr/>
                    <a:lstStyle/>
                    <a:p>
                      <a:pPr algn="l" fontAlgn="b"/>
                      <a:r>
                        <a:rPr lang="en-NZ" sz="1400" b="1" i="0" u="none" strike="noStrike" dirty="0">
                          <a:solidFill>
                            <a:srgbClr val="000000"/>
                          </a:solidFill>
                          <a:effectLst/>
                          <a:latin typeface="Calibri"/>
                        </a:rPr>
                        <a:t>Other Outpatient</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21%</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12%</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9%</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8%</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9%</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4%</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r>
              <a:tr h="264117">
                <a:tc>
                  <a:txBody>
                    <a:bodyPr/>
                    <a:lstStyle/>
                    <a:p>
                      <a:pPr algn="l" fontAlgn="b"/>
                      <a:r>
                        <a:rPr lang="en-NZ" sz="1400" b="0" i="0" u="none" strike="noStrike">
                          <a:solidFill>
                            <a:srgbClr val="000000"/>
                          </a:solidFill>
                          <a:effectLst/>
                          <a:latin typeface="Calibri"/>
                        </a:rPr>
                        <a:t>Alive After One Year</a:t>
                      </a:r>
                    </a:p>
                  </a:txBody>
                  <a:tcPr marL="94425"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86%</a:t>
                      </a:r>
                    </a:p>
                  </a:txBody>
                  <a:tcPr marL="5246" marR="5246" marT="5245"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93%</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72%</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90%</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64%</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67%</a:t>
                      </a:r>
                    </a:p>
                  </a:txBody>
                  <a:tcPr marL="5246" marR="5246" marT="5245" marB="0" anchor="b">
                    <a:lnL>
                      <a:noFill/>
                    </a:lnL>
                    <a:lnR>
                      <a:noFill/>
                    </a:lnR>
                    <a:lnT>
                      <a:noFill/>
                    </a:lnT>
                    <a:lnB>
                      <a:noFill/>
                    </a:lnB>
                  </a:tcPr>
                </a:tc>
              </a:tr>
              <a:tr h="264117">
                <a:tc>
                  <a:txBody>
                    <a:bodyPr/>
                    <a:lstStyle/>
                    <a:p>
                      <a:pPr algn="l" fontAlgn="b"/>
                      <a:r>
                        <a:rPr lang="en-NZ" sz="1400" b="1" i="0" u="none" strike="noStrike" dirty="0">
                          <a:solidFill>
                            <a:srgbClr val="000000"/>
                          </a:solidFill>
                          <a:effectLst/>
                          <a:latin typeface="Calibri"/>
                        </a:rPr>
                        <a:t>Screening</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0%</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0%</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r>
              <a:tr h="264117">
                <a:tc>
                  <a:txBody>
                    <a:bodyPr/>
                    <a:lstStyle/>
                    <a:p>
                      <a:pPr algn="l" fontAlgn="b"/>
                      <a:r>
                        <a:rPr lang="en-NZ" sz="1400" b="0" i="0" u="none" strike="noStrike">
                          <a:solidFill>
                            <a:srgbClr val="000000"/>
                          </a:solidFill>
                          <a:effectLst/>
                          <a:latin typeface="Calibri"/>
                        </a:rPr>
                        <a:t>Alive After One Year</a:t>
                      </a:r>
                    </a:p>
                  </a:txBody>
                  <a:tcPr marL="94425"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5"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0%</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5"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5" marB="0" anchor="b">
                    <a:lnL>
                      <a:noFill/>
                    </a:lnL>
                    <a:lnR>
                      <a:noFill/>
                    </a:lnR>
                    <a:lnT>
                      <a:noFill/>
                    </a:lnT>
                    <a:lnB>
                      <a:noFill/>
                    </a:lnB>
                  </a:tcPr>
                </a:tc>
              </a:tr>
              <a:tr h="264117">
                <a:tc>
                  <a:txBody>
                    <a:bodyPr/>
                    <a:lstStyle/>
                    <a:p>
                      <a:pPr algn="l" fontAlgn="b"/>
                      <a:r>
                        <a:rPr lang="en-NZ" sz="1400" b="1" i="0" u="none" strike="noStrike" dirty="0">
                          <a:solidFill>
                            <a:srgbClr val="000000"/>
                          </a:solidFill>
                          <a:effectLst/>
                          <a:latin typeface="Calibri"/>
                        </a:rPr>
                        <a:t>Unknown</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6%</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21%</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5%</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14%</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2%</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3%</a:t>
                      </a:r>
                    </a:p>
                  </a:txBody>
                  <a:tcPr marL="5246" marR="5246" marT="5245" marB="0" anchor="b">
                    <a:lnL>
                      <a:noFill/>
                    </a:lnL>
                    <a:lnR>
                      <a:noFill/>
                    </a:lnR>
                    <a:lnT w="6350" cap="flat" cmpd="sng" algn="ctr">
                      <a:noFill/>
                      <a:prstDash val="solid"/>
                      <a:round/>
                      <a:headEnd type="none" w="med" len="med"/>
                      <a:tailEnd type="none" w="med" len="med"/>
                    </a:lnT>
                    <a:lnB>
                      <a:noFill/>
                    </a:lnB>
                    <a:solidFill>
                      <a:srgbClr val="E2EFDA"/>
                    </a:solidFill>
                  </a:tcPr>
                </a:tc>
              </a:tr>
              <a:tr h="264117">
                <a:tc>
                  <a:txBody>
                    <a:bodyPr/>
                    <a:lstStyle/>
                    <a:p>
                      <a:pPr algn="l" fontAlgn="b"/>
                      <a:r>
                        <a:rPr lang="en-NZ" sz="1400" b="0" i="0" u="none" strike="noStrike">
                          <a:solidFill>
                            <a:srgbClr val="000000"/>
                          </a:solidFill>
                          <a:effectLst/>
                          <a:latin typeface="Calibri"/>
                        </a:rPr>
                        <a:t>Alive After One Year</a:t>
                      </a:r>
                    </a:p>
                  </a:txBody>
                  <a:tcPr marL="94425" marR="5246" marT="5245"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50%</a:t>
                      </a:r>
                    </a:p>
                  </a:txBody>
                  <a:tcPr marL="5246" marR="5246" marT="5245"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83%</a:t>
                      </a:r>
                    </a:p>
                  </a:txBody>
                  <a:tcPr marL="5246" marR="5246" marT="5245"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91%</a:t>
                      </a:r>
                    </a:p>
                  </a:txBody>
                  <a:tcPr marL="5246" marR="5246" marT="5245"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92%</a:t>
                      </a:r>
                    </a:p>
                  </a:txBody>
                  <a:tcPr marL="5246" marR="5246" marT="5245"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NZ" sz="1400" b="0" i="0" u="none" strike="noStrike" dirty="0">
                          <a:solidFill>
                            <a:srgbClr val="000000"/>
                          </a:solidFill>
                          <a:effectLst/>
                          <a:latin typeface="Calibri"/>
                        </a:rPr>
                        <a:t>33%</a:t>
                      </a:r>
                    </a:p>
                  </a:txBody>
                  <a:tcPr marL="5246" marR="5246" marT="5245"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NZ" sz="1400" b="0" i="0" u="none" strike="noStrike">
                          <a:solidFill>
                            <a:srgbClr val="000000"/>
                          </a:solidFill>
                          <a:effectLst/>
                          <a:latin typeface="Calibri"/>
                        </a:rPr>
                        <a:t>40%</a:t>
                      </a:r>
                    </a:p>
                  </a:txBody>
                  <a:tcPr marL="5246" marR="5246" marT="5245" marB="0" anchor="b">
                    <a:lnL>
                      <a:noFill/>
                    </a:lnL>
                    <a:lnR>
                      <a:noFill/>
                    </a:lnR>
                    <a:lnT>
                      <a:noFill/>
                    </a:lnT>
                    <a:lnB w="6350" cap="flat" cmpd="sng" algn="ctr">
                      <a:solidFill>
                        <a:srgbClr val="9BC2E6"/>
                      </a:solidFill>
                      <a:prstDash val="solid"/>
                      <a:round/>
                      <a:headEnd type="none" w="med" len="med"/>
                      <a:tailEnd type="none" w="med" len="med"/>
                    </a:lnB>
                  </a:tcPr>
                </a:tc>
              </a:tr>
              <a:tr h="264117">
                <a:tc>
                  <a:txBody>
                    <a:bodyPr/>
                    <a:lstStyle/>
                    <a:p>
                      <a:pPr algn="l" fontAlgn="b"/>
                      <a:r>
                        <a:rPr lang="en-NZ" sz="1400" b="1" i="0" u="none" strike="noStrike">
                          <a:solidFill>
                            <a:srgbClr val="000000"/>
                          </a:solidFill>
                          <a:effectLst/>
                          <a:latin typeface="Calibri"/>
                        </a:rPr>
                        <a:t>Grand Total</a:t>
                      </a:r>
                    </a:p>
                  </a:txBody>
                  <a:tcPr marL="5246" marR="5246" marT="5245" marB="0" anchor="b">
                    <a:lnL>
                      <a:noFill/>
                    </a:lnL>
                    <a:lnR>
                      <a:noFill/>
                    </a:lnR>
                    <a:lnT w="6350" cap="flat" cmpd="sng" algn="ctr">
                      <a:solidFill>
                        <a:srgbClr val="9BC2E6"/>
                      </a:solidFill>
                      <a:prstDash val="solid"/>
                      <a:round/>
                      <a:headEnd type="none" w="med" len="med"/>
                      <a:tailEnd type="none" w="med" len="med"/>
                    </a:lnT>
                    <a:lnB>
                      <a:noFill/>
                    </a:lnB>
                    <a:solidFill>
                      <a:srgbClr val="C6E0B4"/>
                    </a:solidFill>
                  </a:tcPr>
                </a:tc>
                <a:tc>
                  <a:txBody>
                    <a:bodyPr/>
                    <a:lstStyle/>
                    <a:p>
                      <a:pPr algn="r" fontAlgn="b"/>
                      <a:r>
                        <a:rPr lang="en-NZ" sz="1400" b="1" i="0" u="none" strike="noStrike">
                          <a:solidFill>
                            <a:srgbClr val="000000"/>
                          </a:solidFill>
                          <a:effectLst/>
                          <a:latin typeface="Calibri"/>
                        </a:rPr>
                        <a:t>100%</a:t>
                      </a:r>
                    </a:p>
                  </a:txBody>
                  <a:tcPr marL="5246" marR="5246" marT="5245" marB="0" anchor="b">
                    <a:lnL>
                      <a:noFill/>
                    </a:lnL>
                    <a:lnR>
                      <a:noFill/>
                    </a:lnR>
                    <a:lnT w="6350" cap="flat" cmpd="sng" algn="ctr">
                      <a:solidFill>
                        <a:srgbClr val="9BC2E6"/>
                      </a:solidFill>
                      <a:prstDash val="solid"/>
                      <a:round/>
                      <a:headEnd type="none" w="med" len="med"/>
                      <a:tailEnd type="none" w="med" len="med"/>
                    </a:lnT>
                    <a:lnB>
                      <a:noFill/>
                    </a:lnB>
                    <a:solidFill>
                      <a:srgbClr val="C6E0B4"/>
                    </a:solidFill>
                  </a:tcPr>
                </a:tc>
                <a:tc>
                  <a:txBody>
                    <a:bodyPr/>
                    <a:lstStyle/>
                    <a:p>
                      <a:pPr algn="r" fontAlgn="b"/>
                      <a:r>
                        <a:rPr lang="en-NZ" sz="1400" b="1" i="0" u="none" strike="noStrike">
                          <a:solidFill>
                            <a:srgbClr val="000000"/>
                          </a:solidFill>
                          <a:effectLst/>
                          <a:latin typeface="Calibri"/>
                        </a:rPr>
                        <a:t>100%</a:t>
                      </a:r>
                    </a:p>
                  </a:txBody>
                  <a:tcPr marL="5246" marR="5246" marT="5245" marB="0" anchor="b">
                    <a:lnL>
                      <a:noFill/>
                    </a:lnL>
                    <a:lnR>
                      <a:noFill/>
                    </a:lnR>
                    <a:lnT w="6350" cap="flat" cmpd="sng" algn="ctr">
                      <a:solidFill>
                        <a:srgbClr val="9BC2E6"/>
                      </a:solidFill>
                      <a:prstDash val="solid"/>
                      <a:round/>
                      <a:headEnd type="none" w="med" len="med"/>
                      <a:tailEnd type="none" w="med" len="med"/>
                    </a:lnT>
                    <a:lnB>
                      <a:noFill/>
                    </a:lnB>
                    <a:solidFill>
                      <a:srgbClr val="C6E0B4"/>
                    </a:solidFill>
                  </a:tcPr>
                </a:tc>
                <a:tc>
                  <a:txBody>
                    <a:bodyPr/>
                    <a:lstStyle/>
                    <a:p>
                      <a:pPr algn="r" fontAlgn="b"/>
                      <a:r>
                        <a:rPr lang="en-NZ" sz="1400" b="1" i="0" u="none" strike="noStrike">
                          <a:solidFill>
                            <a:srgbClr val="000000"/>
                          </a:solidFill>
                          <a:effectLst/>
                          <a:latin typeface="Calibri"/>
                        </a:rPr>
                        <a:t>100%</a:t>
                      </a:r>
                    </a:p>
                  </a:txBody>
                  <a:tcPr marL="5246" marR="5246" marT="5245" marB="0" anchor="b">
                    <a:lnL>
                      <a:noFill/>
                    </a:lnL>
                    <a:lnR>
                      <a:noFill/>
                    </a:lnR>
                    <a:lnT w="6350" cap="flat" cmpd="sng" algn="ctr">
                      <a:solidFill>
                        <a:srgbClr val="9BC2E6"/>
                      </a:solidFill>
                      <a:prstDash val="solid"/>
                      <a:round/>
                      <a:headEnd type="none" w="med" len="med"/>
                      <a:tailEnd type="none" w="med" len="med"/>
                    </a:lnT>
                    <a:lnB>
                      <a:noFill/>
                    </a:lnB>
                    <a:solidFill>
                      <a:srgbClr val="C6E0B4"/>
                    </a:solidFill>
                  </a:tcPr>
                </a:tc>
                <a:tc>
                  <a:txBody>
                    <a:bodyPr/>
                    <a:lstStyle/>
                    <a:p>
                      <a:pPr algn="r" fontAlgn="b"/>
                      <a:r>
                        <a:rPr lang="en-NZ" sz="1400" b="1" i="0" u="none" strike="noStrike">
                          <a:solidFill>
                            <a:srgbClr val="000000"/>
                          </a:solidFill>
                          <a:effectLst/>
                          <a:latin typeface="Calibri"/>
                        </a:rPr>
                        <a:t>100%</a:t>
                      </a:r>
                    </a:p>
                  </a:txBody>
                  <a:tcPr marL="5246" marR="5246" marT="5245" marB="0" anchor="b">
                    <a:lnL>
                      <a:noFill/>
                    </a:lnL>
                    <a:lnR>
                      <a:noFill/>
                    </a:lnR>
                    <a:lnT w="6350" cap="flat" cmpd="sng" algn="ctr">
                      <a:solidFill>
                        <a:srgbClr val="9BC2E6"/>
                      </a:solidFill>
                      <a:prstDash val="solid"/>
                      <a:round/>
                      <a:headEnd type="none" w="med" len="med"/>
                      <a:tailEnd type="none" w="med" len="med"/>
                    </a:lnT>
                    <a:lnB>
                      <a:noFill/>
                    </a:lnB>
                    <a:solidFill>
                      <a:srgbClr val="C6E0B4"/>
                    </a:solidFill>
                  </a:tcPr>
                </a:tc>
                <a:tc>
                  <a:txBody>
                    <a:bodyPr/>
                    <a:lstStyle/>
                    <a:p>
                      <a:pPr algn="r" fontAlgn="b"/>
                      <a:r>
                        <a:rPr lang="en-NZ" sz="1400" b="1" i="0" u="none" strike="noStrike" dirty="0">
                          <a:solidFill>
                            <a:srgbClr val="000000"/>
                          </a:solidFill>
                          <a:effectLst/>
                          <a:latin typeface="Calibri"/>
                        </a:rPr>
                        <a:t>100%</a:t>
                      </a:r>
                    </a:p>
                  </a:txBody>
                  <a:tcPr marL="5246" marR="5246" marT="5245" marB="0" anchor="b">
                    <a:lnL>
                      <a:noFill/>
                    </a:lnL>
                    <a:lnR>
                      <a:noFill/>
                    </a:lnR>
                    <a:lnT w="6350" cap="flat" cmpd="sng" algn="ctr">
                      <a:solidFill>
                        <a:srgbClr val="9BC2E6"/>
                      </a:solidFill>
                      <a:prstDash val="solid"/>
                      <a:round/>
                      <a:headEnd type="none" w="med" len="med"/>
                      <a:tailEnd type="none" w="med" len="med"/>
                    </a:lnT>
                    <a:lnB>
                      <a:noFill/>
                    </a:lnB>
                    <a:solidFill>
                      <a:srgbClr val="C6E0B4"/>
                    </a:solidFill>
                  </a:tcPr>
                </a:tc>
                <a:tc>
                  <a:txBody>
                    <a:bodyPr/>
                    <a:lstStyle/>
                    <a:p>
                      <a:pPr algn="r" fontAlgn="b"/>
                      <a:r>
                        <a:rPr lang="en-NZ" sz="1400" b="1" i="0" u="none" strike="noStrike" dirty="0">
                          <a:solidFill>
                            <a:srgbClr val="000000"/>
                          </a:solidFill>
                          <a:effectLst/>
                          <a:latin typeface="Calibri"/>
                        </a:rPr>
                        <a:t>100%</a:t>
                      </a:r>
                    </a:p>
                  </a:txBody>
                  <a:tcPr marL="5246" marR="5246" marT="5245" marB="0" anchor="b">
                    <a:lnL>
                      <a:noFill/>
                    </a:lnL>
                    <a:lnR>
                      <a:noFill/>
                    </a:lnR>
                    <a:lnT w="6350" cap="flat" cmpd="sng" algn="ctr">
                      <a:solidFill>
                        <a:srgbClr val="9BC2E6"/>
                      </a:solidFill>
                      <a:prstDash val="solid"/>
                      <a:round/>
                      <a:headEnd type="none" w="med" len="med"/>
                      <a:tailEnd type="none" w="med" len="med"/>
                    </a:lnT>
                    <a:lnB>
                      <a:noFill/>
                    </a:lnB>
                    <a:solidFill>
                      <a:srgbClr val="C6E0B4"/>
                    </a:solidFill>
                  </a:tcPr>
                </a:tc>
              </a:tr>
            </a:tbl>
          </a:graphicData>
        </a:graphic>
      </p:graphicFrame>
      <p:pic>
        <p:nvPicPr>
          <p:cNvPr id="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8104" y="2339622"/>
            <a:ext cx="69850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0682" y="2881489"/>
            <a:ext cx="69850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2351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NZ" altLang="en-US" dirty="0" smtClean="0"/>
              <a:t>One Year Mortality – a different DHB</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12112305"/>
              </p:ext>
            </p:extLst>
          </p:nvPr>
        </p:nvGraphicFramePr>
        <p:xfrm>
          <a:off x="468313" y="836613"/>
          <a:ext cx="8496301" cy="4752969"/>
        </p:xfrm>
        <a:graphic>
          <a:graphicData uri="http://schemas.openxmlformats.org/drawingml/2006/table">
            <a:tbl>
              <a:tblPr/>
              <a:tblGrid>
                <a:gridCol w="1871838"/>
                <a:gridCol w="1093357"/>
                <a:gridCol w="1093357"/>
                <a:gridCol w="1093357"/>
                <a:gridCol w="1093357"/>
                <a:gridCol w="1093357"/>
                <a:gridCol w="1157678"/>
              </a:tblGrid>
              <a:tr h="636832">
                <a:tc gridSpan="3">
                  <a:txBody>
                    <a:bodyPr/>
                    <a:lstStyle/>
                    <a:p>
                      <a:pPr algn="l" fontAlgn="b"/>
                      <a:r>
                        <a:rPr lang="en-NZ" sz="1800" b="1" i="0" u="none" strike="noStrike" dirty="0">
                          <a:solidFill>
                            <a:srgbClr val="000000"/>
                          </a:solidFill>
                          <a:effectLst/>
                          <a:latin typeface="Calibri"/>
                        </a:rPr>
                        <a:t>% by Route To Diagnosis, Tumour Stream and One Year Mortality</a:t>
                      </a:r>
                    </a:p>
                  </a:txBody>
                  <a:tcPr marL="5246" marR="5246" marT="5246" marB="0" anchor="b">
                    <a:lnL>
                      <a:noFill/>
                    </a:lnL>
                    <a:lnR>
                      <a:noFill/>
                    </a:lnR>
                    <a:lnT>
                      <a:noFill/>
                    </a:lnT>
                    <a:lnB>
                      <a:noFill/>
                    </a:lnB>
                  </a:tcPr>
                </a:tc>
                <a:tc hMerge="1">
                  <a:txBody>
                    <a:bodyPr/>
                    <a:lstStyle/>
                    <a:p>
                      <a:endParaRPr lang="en-NZ"/>
                    </a:p>
                  </a:txBody>
                  <a:tcPr/>
                </a:tc>
                <a:tc hMerge="1">
                  <a:txBody>
                    <a:bodyPr/>
                    <a:lstStyle/>
                    <a:p>
                      <a:endParaRPr lang="en-NZ"/>
                    </a:p>
                  </a:txBody>
                  <a:tcPr/>
                </a:tc>
                <a:tc>
                  <a:txBody>
                    <a:bodyPr/>
                    <a:lstStyle/>
                    <a:p>
                      <a:pPr algn="l" fontAlgn="b"/>
                      <a:endParaRPr lang="en-NZ" sz="600" b="0" i="0" u="none" strike="noStrike">
                        <a:solidFill>
                          <a:srgbClr val="000000"/>
                        </a:solidFill>
                        <a:effectLst/>
                        <a:latin typeface="Calibri"/>
                      </a:endParaRPr>
                    </a:p>
                  </a:txBody>
                  <a:tcPr marL="5246" marR="5246" marT="5246" marB="0" anchor="b">
                    <a:lnL>
                      <a:noFill/>
                    </a:lnL>
                    <a:lnR>
                      <a:noFill/>
                    </a:lnR>
                    <a:lnT>
                      <a:noFill/>
                    </a:lnT>
                    <a:lnB>
                      <a:noFill/>
                    </a:lnB>
                  </a:tcPr>
                </a:tc>
                <a:tc>
                  <a:txBody>
                    <a:bodyPr/>
                    <a:lstStyle/>
                    <a:p>
                      <a:pPr algn="l" fontAlgn="b"/>
                      <a:endParaRPr lang="en-NZ" sz="600" b="0" i="0" u="none" strike="noStrike" dirty="0">
                        <a:solidFill>
                          <a:srgbClr val="000000"/>
                        </a:solidFill>
                        <a:effectLst/>
                        <a:latin typeface="Calibri"/>
                      </a:endParaRPr>
                    </a:p>
                  </a:txBody>
                  <a:tcPr marL="5246" marR="5246" marT="5246" marB="0" anchor="b">
                    <a:lnL>
                      <a:noFill/>
                    </a:lnL>
                    <a:lnR>
                      <a:noFill/>
                    </a:lnR>
                    <a:lnT>
                      <a:noFill/>
                    </a:lnT>
                    <a:lnB>
                      <a:noFill/>
                    </a:lnB>
                  </a:tcPr>
                </a:tc>
                <a:tc>
                  <a:txBody>
                    <a:bodyPr/>
                    <a:lstStyle/>
                    <a:p>
                      <a:pPr algn="l" fontAlgn="b"/>
                      <a:endParaRPr lang="en-NZ" sz="600" b="0" i="0" u="none" strike="noStrike">
                        <a:solidFill>
                          <a:srgbClr val="000000"/>
                        </a:solidFill>
                        <a:effectLst/>
                        <a:latin typeface="Calibri"/>
                      </a:endParaRPr>
                    </a:p>
                  </a:txBody>
                  <a:tcPr marL="5246" marR="5246" marT="5246" marB="0" anchor="b">
                    <a:lnL>
                      <a:noFill/>
                    </a:lnL>
                    <a:lnR>
                      <a:noFill/>
                    </a:lnR>
                    <a:lnT>
                      <a:noFill/>
                    </a:lnT>
                    <a:lnB>
                      <a:noFill/>
                    </a:lnB>
                  </a:tcPr>
                </a:tc>
                <a:tc>
                  <a:txBody>
                    <a:bodyPr/>
                    <a:lstStyle/>
                    <a:p>
                      <a:pPr algn="l" fontAlgn="b"/>
                      <a:endParaRPr lang="en-NZ" sz="600" b="0" i="0" u="none" strike="noStrike" dirty="0">
                        <a:solidFill>
                          <a:srgbClr val="000000"/>
                        </a:solidFill>
                        <a:effectLst/>
                        <a:latin typeface="Calibri"/>
                      </a:endParaRPr>
                    </a:p>
                  </a:txBody>
                  <a:tcPr marL="5246" marR="5246" marT="5246" marB="0" anchor="b">
                    <a:lnL>
                      <a:noFill/>
                    </a:lnL>
                    <a:lnR>
                      <a:noFill/>
                    </a:lnR>
                    <a:lnT>
                      <a:noFill/>
                    </a:lnT>
                    <a:lnB>
                      <a:noFill/>
                    </a:lnB>
                  </a:tcPr>
                </a:tc>
              </a:tr>
              <a:tr h="211846">
                <a:tc>
                  <a:txBody>
                    <a:bodyPr/>
                    <a:lstStyle/>
                    <a:p>
                      <a:pPr algn="l" fontAlgn="b"/>
                      <a:endParaRPr lang="en-NZ" sz="600" b="0" i="0" u="none" strike="noStrike">
                        <a:solidFill>
                          <a:srgbClr val="000000"/>
                        </a:solidFill>
                        <a:effectLst/>
                        <a:latin typeface="Calibri"/>
                      </a:endParaRPr>
                    </a:p>
                  </a:txBody>
                  <a:tcPr marL="5246" marR="5246" marT="5246"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6"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6"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6"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6"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6" marB="0" anchor="b">
                    <a:lnL>
                      <a:noFill/>
                    </a:lnL>
                    <a:lnR>
                      <a:noFill/>
                    </a:lnR>
                    <a:lnT>
                      <a:noFill/>
                    </a:lnT>
                    <a:lnB w="6350" cap="flat" cmpd="sng" algn="ctr">
                      <a:solidFill>
                        <a:srgbClr val="70AD47"/>
                      </a:solidFill>
                      <a:prstDash val="solid"/>
                      <a:round/>
                      <a:headEnd type="none" w="med" len="med"/>
                      <a:tailEnd type="none" w="med" len="med"/>
                    </a:lnB>
                  </a:tcPr>
                </a:tc>
                <a:tc>
                  <a:txBody>
                    <a:bodyPr/>
                    <a:lstStyle/>
                    <a:p>
                      <a:pPr algn="l" fontAlgn="b"/>
                      <a:endParaRPr lang="en-NZ" sz="600" b="0" i="0" u="none" strike="noStrike">
                        <a:solidFill>
                          <a:srgbClr val="000000"/>
                        </a:solidFill>
                        <a:effectLst/>
                        <a:latin typeface="Calibri"/>
                      </a:endParaRPr>
                    </a:p>
                  </a:txBody>
                  <a:tcPr marL="5246" marR="5246" marT="5246" marB="0" anchor="b">
                    <a:lnL>
                      <a:noFill/>
                    </a:lnL>
                    <a:lnR>
                      <a:noFill/>
                    </a:lnR>
                    <a:lnT>
                      <a:noFill/>
                    </a:lnT>
                    <a:lnB w="6350" cap="flat" cmpd="sng" algn="ctr">
                      <a:solidFill>
                        <a:srgbClr val="70AD47"/>
                      </a:solidFill>
                      <a:prstDash val="solid"/>
                      <a:round/>
                      <a:headEnd type="none" w="med" len="med"/>
                      <a:tailEnd type="none" w="med" len="med"/>
                    </a:lnB>
                  </a:tcPr>
                </a:tc>
              </a:tr>
              <a:tr h="636832">
                <a:tc>
                  <a:txBody>
                    <a:bodyPr/>
                    <a:lstStyle/>
                    <a:p>
                      <a:pPr algn="l" fontAlgn="b"/>
                      <a:r>
                        <a:rPr lang="en-NZ" sz="1200" b="1" i="0" u="none" strike="noStrike" dirty="0">
                          <a:solidFill>
                            <a:srgbClr val="FFFFFF"/>
                          </a:solidFill>
                          <a:effectLst/>
                          <a:latin typeface="Calibri"/>
                        </a:rPr>
                        <a:t>Row Labels</a:t>
                      </a:r>
                    </a:p>
                  </a:txBody>
                  <a:tcPr marL="5246" marR="5246" marT="5246"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Brain / Central nervous system</a:t>
                      </a:r>
                    </a:p>
                  </a:txBody>
                  <a:tcPr marL="5246" marR="5246" marT="5246"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Gynaecological</a:t>
                      </a:r>
                    </a:p>
                  </a:txBody>
                  <a:tcPr marL="5246" marR="5246" marT="5246"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Haematological</a:t>
                      </a:r>
                    </a:p>
                  </a:txBody>
                  <a:tcPr marL="5246" marR="5246" marT="5246"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Lower gastrointestinal</a:t>
                      </a:r>
                    </a:p>
                  </a:txBody>
                  <a:tcPr marL="5246" marR="5246" marT="5246"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Lung</a:t>
                      </a:r>
                    </a:p>
                  </a:txBody>
                  <a:tcPr marL="5246" marR="5246" marT="5246"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c>
                  <a:txBody>
                    <a:bodyPr/>
                    <a:lstStyle/>
                    <a:p>
                      <a:pPr algn="r" fontAlgn="b"/>
                      <a:r>
                        <a:rPr lang="en-NZ" sz="1200" b="1" i="0" u="none" strike="noStrike" dirty="0">
                          <a:solidFill>
                            <a:srgbClr val="FFFFFF"/>
                          </a:solidFill>
                          <a:effectLst/>
                          <a:latin typeface="Calibri"/>
                        </a:rPr>
                        <a:t>Upper gastrointestinal</a:t>
                      </a:r>
                    </a:p>
                  </a:txBody>
                  <a:tcPr marL="5246" marR="5246" marT="5246" marB="0" anchor="b">
                    <a:lnL>
                      <a:noFill/>
                    </a:lnL>
                    <a:lnR>
                      <a:noFill/>
                    </a:lnR>
                    <a:lnT w="6350" cap="flat" cmpd="sng" algn="ctr">
                      <a:solidFill>
                        <a:srgbClr val="70AD47"/>
                      </a:solidFill>
                      <a:prstDash val="solid"/>
                      <a:round/>
                      <a:headEnd type="none" w="med" len="med"/>
                      <a:tailEnd type="none" w="med" len="med"/>
                    </a:lnT>
                    <a:lnB w="6350" cap="flat" cmpd="sng" algn="ctr">
                      <a:solidFill>
                        <a:srgbClr val="70AD47"/>
                      </a:solidFill>
                      <a:prstDash val="solid"/>
                      <a:round/>
                      <a:headEnd type="none" w="med" len="med"/>
                      <a:tailEnd type="none" w="med" len="med"/>
                    </a:lnB>
                    <a:solidFill>
                      <a:srgbClr val="70AD47"/>
                    </a:solidFill>
                  </a:tcPr>
                </a:tc>
              </a:tr>
              <a:tr h="251343">
                <a:tc>
                  <a:txBody>
                    <a:bodyPr/>
                    <a:lstStyle/>
                    <a:p>
                      <a:pPr algn="l" fontAlgn="b"/>
                      <a:r>
                        <a:rPr lang="en-NZ" sz="1400" b="1" i="0" u="none" strike="noStrike" dirty="0">
                          <a:solidFill>
                            <a:srgbClr val="000000"/>
                          </a:solidFill>
                          <a:effectLst/>
                          <a:latin typeface="Calibri"/>
                        </a:rPr>
                        <a:t>Emergency</a:t>
                      </a:r>
                    </a:p>
                  </a:txBody>
                  <a:tcPr marL="5246" marR="5246" marT="5246" marB="0" anchor="b">
                    <a:lnL w="6350" cap="flat" cmpd="sng" algn="ctr">
                      <a:solidFill>
                        <a:srgbClr val="70AD47"/>
                      </a:solidFill>
                      <a:prstDash val="solid"/>
                      <a:round/>
                      <a:headEnd type="none" w="med" len="med"/>
                      <a:tailEnd type="none" w="med" len="med"/>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dirty="0">
                          <a:solidFill>
                            <a:srgbClr val="000000"/>
                          </a:solidFill>
                          <a:effectLst/>
                          <a:latin typeface="Calibri"/>
                        </a:rPr>
                        <a:t>64%</a:t>
                      </a:r>
                    </a:p>
                  </a:txBody>
                  <a:tcPr marL="5246" marR="5246" marT="5246"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25%</a:t>
                      </a:r>
                    </a:p>
                  </a:txBody>
                  <a:tcPr marL="5246" marR="5246" marT="5246"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52%</a:t>
                      </a:r>
                    </a:p>
                  </a:txBody>
                  <a:tcPr marL="5246" marR="5246" marT="5246"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39%</a:t>
                      </a:r>
                    </a:p>
                  </a:txBody>
                  <a:tcPr marL="5246" marR="5246" marT="5246"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49%</a:t>
                      </a:r>
                    </a:p>
                  </a:txBody>
                  <a:tcPr marL="5246" marR="5246" marT="5246"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c>
                  <a:txBody>
                    <a:bodyPr/>
                    <a:lstStyle/>
                    <a:p>
                      <a:pPr algn="r" fontAlgn="b"/>
                      <a:r>
                        <a:rPr lang="en-NZ" sz="1400" b="1" i="0" u="none" strike="noStrike">
                          <a:solidFill>
                            <a:srgbClr val="000000"/>
                          </a:solidFill>
                          <a:effectLst/>
                          <a:latin typeface="Calibri"/>
                        </a:rPr>
                        <a:t>52%</a:t>
                      </a:r>
                    </a:p>
                  </a:txBody>
                  <a:tcPr marL="5246" marR="5246" marT="5246" marB="0" anchor="b">
                    <a:lnL>
                      <a:noFill/>
                    </a:lnL>
                    <a:lnR>
                      <a:noFill/>
                    </a:lnR>
                    <a:lnT w="6350" cap="flat" cmpd="sng" algn="ctr">
                      <a:solidFill>
                        <a:srgbClr val="70AD47"/>
                      </a:solidFill>
                      <a:prstDash val="solid"/>
                      <a:round/>
                      <a:headEnd type="none" w="med" len="med"/>
                      <a:tailEnd type="none" w="med" len="med"/>
                    </a:lnT>
                    <a:lnB>
                      <a:noFill/>
                    </a:lnB>
                    <a:solidFill>
                      <a:srgbClr val="E2EFDA"/>
                    </a:solidFill>
                  </a:tcPr>
                </a:tc>
              </a:tr>
              <a:tr h="251343">
                <a:tc>
                  <a:txBody>
                    <a:bodyPr/>
                    <a:lstStyle/>
                    <a:p>
                      <a:pPr algn="l" fontAlgn="b"/>
                      <a:r>
                        <a:rPr lang="en-NZ" sz="1400" b="0" i="0" u="none" strike="noStrike" dirty="0">
                          <a:solidFill>
                            <a:srgbClr val="000000"/>
                          </a:solidFill>
                          <a:effectLst/>
                          <a:latin typeface="Calibri"/>
                        </a:rPr>
                        <a:t>Alive After One Year</a:t>
                      </a:r>
                    </a:p>
                  </a:txBody>
                  <a:tcPr marL="94415" marR="5246" marT="5246" marB="0" anchor="b">
                    <a:lnL w="6350" cap="flat" cmpd="sng" algn="ctr">
                      <a:solidFill>
                        <a:srgbClr val="70AD47"/>
                      </a:solidFill>
                      <a:prstDash val="solid"/>
                      <a:round/>
                      <a:headEnd type="none" w="med" len="med"/>
                      <a:tailEnd type="none" w="med" len="med"/>
                    </a:lnL>
                    <a:lnR>
                      <a:noFill/>
                    </a:lnR>
                    <a:lnT>
                      <a:noFill/>
                    </a:lnT>
                    <a:lnB>
                      <a:noFill/>
                    </a:lnB>
                  </a:tcPr>
                </a:tc>
                <a:tc>
                  <a:txBody>
                    <a:bodyPr/>
                    <a:lstStyle/>
                    <a:p>
                      <a:pPr algn="r" fontAlgn="b"/>
                      <a:r>
                        <a:rPr lang="en-NZ" sz="1400" b="0" i="0" u="none" strike="noStrike" dirty="0">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40%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48%</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74%</a:t>
                      </a:r>
                    </a:p>
                  </a:txBody>
                  <a:tcPr marL="5246" marR="5246" marT="5246"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24%</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29%</a:t>
                      </a:r>
                    </a:p>
                  </a:txBody>
                  <a:tcPr marL="5246" marR="5246" marT="5246" marB="0" anchor="b">
                    <a:lnL>
                      <a:noFill/>
                    </a:lnL>
                    <a:lnR>
                      <a:noFill/>
                    </a:lnR>
                    <a:lnT>
                      <a:noFill/>
                    </a:lnT>
                    <a:lnB>
                      <a:noFill/>
                    </a:lnB>
                  </a:tcPr>
                </a:tc>
              </a:tr>
              <a:tr h="251343">
                <a:tc>
                  <a:txBody>
                    <a:bodyPr/>
                    <a:lstStyle/>
                    <a:p>
                      <a:pPr algn="l" fontAlgn="b"/>
                      <a:r>
                        <a:rPr lang="en-NZ" sz="1400" b="1" i="0" u="none" strike="noStrike" dirty="0">
                          <a:solidFill>
                            <a:srgbClr val="000000"/>
                          </a:solidFill>
                          <a:effectLst/>
                          <a:latin typeface="Calibri"/>
                        </a:rPr>
                        <a:t>GP Referral</a:t>
                      </a:r>
                    </a:p>
                  </a:txBody>
                  <a:tcPr marL="5246" marR="5246" marT="5246" marB="0" anchor="b">
                    <a:lnL w="6350" cap="flat" cmpd="sng" algn="ctr">
                      <a:solidFill>
                        <a:srgbClr val="70AD47"/>
                      </a:solidFill>
                      <a:prstDash val="solid"/>
                      <a:round/>
                      <a:headEnd type="none" w="med" len="med"/>
                      <a:tailEnd type="none" w="med" len="med"/>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18%</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dirty="0">
                          <a:solidFill>
                            <a:srgbClr val="000000"/>
                          </a:solidFill>
                          <a:effectLst/>
                          <a:latin typeface="Calibri"/>
                        </a:rPr>
                        <a:t>45%</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27%</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40%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46%</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24%</a:t>
                      </a:r>
                    </a:p>
                  </a:txBody>
                  <a:tcPr marL="5246" marR="5246" marT="5246" marB="0" anchor="b">
                    <a:lnL>
                      <a:noFill/>
                    </a:lnL>
                    <a:lnR>
                      <a:noFill/>
                    </a:lnR>
                    <a:lnT>
                      <a:noFill/>
                    </a:lnT>
                    <a:lnB>
                      <a:noFill/>
                    </a:lnB>
                    <a:solidFill>
                      <a:srgbClr val="E2EFDA"/>
                    </a:solidFill>
                  </a:tcPr>
                </a:tc>
              </a:tr>
              <a:tr h="251343">
                <a:tc>
                  <a:txBody>
                    <a:bodyPr/>
                    <a:lstStyle/>
                    <a:p>
                      <a:pPr algn="l" fontAlgn="b"/>
                      <a:r>
                        <a:rPr lang="en-NZ" sz="1400" b="0" i="0" u="none" strike="noStrike">
                          <a:solidFill>
                            <a:srgbClr val="000000"/>
                          </a:solidFill>
                          <a:effectLst/>
                          <a:latin typeface="Calibri"/>
                        </a:rPr>
                        <a:t>Alive After One Year</a:t>
                      </a:r>
                    </a:p>
                  </a:txBody>
                  <a:tcPr marL="94415" marR="5246" marT="5246" marB="0" anchor="b">
                    <a:lnL w="6350" cap="flat" cmpd="sng" algn="ctr">
                      <a:solidFill>
                        <a:srgbClr val="70AD47"/>
                      </a:solidFill>
                      <a:prstDash val="solid"/>
                      <a:round/>
                      <a:headEnd type="none" w="med" len="med"/>
                      <a:tailEnd type="none" w="med" len="med"/>
                    </a:lnL>
                    <a:lnR>
                      <a:noFill/>
                    </a:lnR>
                    <a:lnT>
                      <a:noFill/>
                    </a:lnT>
                    <a:lnB>
                      <a:noFill/>
                    </a:lnB>
                  </a:tcPr>
                </a:tc>
                <a:tc>
                  <a:txBody>
                    <a:bodyPr/>
                    <a:lstStyle/>
                    <a:p>
                      <a:pPr algn="r" fontAlgn="b"/>
                      <a:r>
                        <a:rPr lang="en-NZ" sz="1400" b="0" i="0" u="none" strike="noStrike">
                          <a:solidFill>
                            <a:srgbClr val="000000"/>
                          </a:solidFill>
                          <a:effectLst/>
                          <a:latin typeface="Calibri"/>
                        </a:rPr>
                        <a:t>50%</a:t>
                      </a:r>
                    </a:p>
                  </a:txBody>
                  <a:tcPr marL="5246" marR="5246" marT="5246"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78%</a:t>
                      </a:r>
                    </a:p>
                  </a:txBody>
                  <a:tcPr marL="5246" marR="5246" marT="5246"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83%</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79%</a:t>
                      </a:r>
                    </a:p>
                  </a:txBody>
                  <a:tcPr marL="5246" marR="5246" marT="5246"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48%</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13%</a:t>
                      </a:r>
                    </a:p>
                  </a:txBody>
                  <a:tcPr marL="5246" marR="5246" marT="5246" marB="0" anchor="b">
                    <a:lnL>
                      <a:noFill/>
                    </a:lnL>
                    <a:lnR>
                      <a:noFill/>
                    </a:lnR>
                    <a:lnT>
                      <a:noFill/>
                    </a:lnT>
                    <a:lnB>
                      <a:noFill/>
                    </a:lnB>
                  </a:tcPr>
                </a:tc>
              </a:tr>
              <a:tr h="251343">
                <a:tc>
                  <a:txBody>
                    <a:bodyPr/>
                    <a:lstStyle/>
                    <a:p>
                      <a:pPr algn="l" fontAlgn="b"/>
                      <a:r>
                        <a:rPr lang="en-NZ" sz="1400" b="1" i="0" u="none" strike="noStrike" dirty="0">
                          <a:solidFill>
                            <a:srgbClr val="000000"/>
                          </a:solidFill>
                          <a:effectLst/>
                          <a:latin typeface="Calibri"/>
                        </a:rPr>
                        <a:t>Inpatient Elective</a:t>
                      </a:r>
                    </a:p>
                  </a:txBody>
                  <a:tcPr marL="5246" marR="5246" marT="5246" marB="0" anchor="b">
                    <a:lnL w="6350" cap="flat" cmpd="sng" algn="ctr">
                      <a:solidFill>
                        <a:srgbClr val="70AD47"/>
                      </a:solidFill>
                      <a:prstDash val="solid"/>
                      <a:round/>
                      <a:headEnd type="none" w="med" len="med"/>
                      <a:tailEnd type="none" w="med" len="med"/>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dirty="0">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dirty="0">
                          <a:solidFill>
                            <a:srgbClr val="000000"/>
                          </a:solidFill>
                          <a:effectLst/>
                          <a:latin typeface="Calibri"/>
                        </a:rPr>
                        <a:t>1%</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6" marB="0" anchor="b">
                    <a:lnL>
                      <a:noFill/>
                    </a:lnL>
                    <a:lnR>
                      <a:noFill/>
                    </a:lnR>
                    <a:lnT>
                      <a:noFill/>
                    </a:lnT>
                    <a:lnB>
                      <a:noFill/>
                    </a:lnB>
                    <a:solidFill>
                      <a:srgbClr val="E2EFDA"/>
                    </a:solidFill>
                  </a:tcPr>
                </a:tc>
              </a:tr>
              <a:tr h="251343">
                <a:tc>
                  <a:txBody>
                    <a:bodyPr/>
                    <a:lstStyle/>
                    <a:p>
                      <a:pPr algn="l" fontAlgn="b"/>
                      <a:r>
                        <a:rPr lang="en-NZ" sz="1400" b="0" i="0" u="none" strike="noStrike">
                          <a:solidFill>
                            <a:srgbClr val="000000"/>
                          </a:solidFill>
                          <a:effectLst/>
                          <a:latin typeface="Calibri"/>
                        </a:rPr>
                        <a:t>Alive After One Year</a:t>
                      </a:r>
                    </a:p>
                  </a:txBody>
                  <a:tcPr marL="94415" marR="5246" marT="5246" marB="0" anchor="b">
                    <a:lnL w="6350" cap="flat" cmpd="sng" algn="ctr">
                      <a:solidFill>
                        <a:srgbClr val="70AD47"/>
                      </a:solidFill>
                      <a:prstDash val="solid"/>
                      <a:round/>
                      <a:headEnd type="none" w="med" len="med"/>
                      <a:tailEnd type="none" w="med" len="med"/>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100%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r>
              <a:tr h="251343">
                <a:tc>
                  <a:txBody>
                    <a:bodyPr/>
                    <a:lstStyle/>
                    <a:p>
                      <a:pPr algn="l" fontAlgn="b"/>
                      <a:r>
                        <a:rPr lang="en-NZ" sz="1400" b="1" i="0" u="none" strike="noStrike" dirty="0">
                          <a:solidFill>
                            <a:srgbClr val="000000"/>
                          </a:solidFill>
                          <a:effectLst/>
                          <a:latin typeface="Calibri"/>
                        </a:rPr>
                        <a:t>Other Outpatient</a:t>
                      </a:r>
                    </a:p>
                  </a:txBody>
                  <a:tcPr marL="5246" marR="5246" marT="5246" marB="0" anchor="b">
                    <a:lnL w="6350" cap="flat" cmpd="sng" algn="ctr">
                      <a:solidFill>
                        <a:srgbClr val="70AD47"/>
                      </a:solidFill>
                      <a:prstDash val="solid"/>
                      <a:round/>
                      <a:headEnd type="none" w="med" len="med"/>
                      <a:tailEnd type="none" w="med" len="med"/>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dirty="0">
                          <a:solidFill>
                            <a:srgbClr val="000000"/>
                          </a:solidFill>
                          <a:effectLst/>
                          <a:latin typeface="Calibri"/>
                        </a:rPr>
                        <a:t>11%</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10%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1%</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18%</a:t>
                      </a:r>
                    </a:p>
                  </a:txBody>
                  <a:tcPr marL="5246" marR="5246" marT="5246" marB="0" anchor="b">
                    <a:lnL>
                      <a:noFill/>
                    </a:lnL>
                    <a:lnR>
                      <a:noFill/>
                    </a:lnR>
                    <a:lnT>
                      <a:noFill/>
                    </a:lnT>
                    <a:lnB>
                      <a:noFill/>
                    </a:lnB>
                    <a:solidFill>
                      <a:srgbClr val="E2EFDA"/>
                    </a:solidFill>
                  </a:tcPr>
                </a:tc>
              </a:tr>
              <a:tr h="251343">
                <a:tc>
                  <a:txBody>
                    <a:bodyPr/>
                    <a:lstStyle/>
                    <a:p>
                      <a:pPr algn="l" fontAlgn="b"/>
                      <a:r>
                        <a:rPr lang="en-NZ" sz="1400" b="0" i="0" u="none" strike="noStrike">
                          <a:solidFill>
                            <a:srgbClr val="000000"/>
                          </a:solidFill>
                          <a:effectLst/>
                          <a:latin typeface="Calibri"/>
                        </a:rPr>
                        <a:t>Alive After One Year</a:t>
                      </a:r>
                    </a:p>
                  </a:txBody>
                  <a:tcPr marL="94415" marR="5246" marT="5246" marB="0" anchor="b">
                    <a:lnL w="6350" cap="flat" cmpd="sng" algn="ctr">
                      <a:solidFill>
                        <a:srgbClr val="70AD47"/>
                      </a:solidFill>
                      <a:prstDash val="solid"/>
                      <a:round/>
                      <a:headEnd type="none" w="med" len="med"/>
                      <a:tailEnd type="none" w="med" len="med"/>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100%</a:t>
                      </a:r>
                    </a:p>
                  </a:txBody>
                  <a:tcPr marL="5246" marR="5246" marT="5246"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100%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50%</a:t>
                      </a:r>
                    </a:p>
                  </a:txBody>
                  <a:tcPr marL="5246" marR="5246" marT="5246" marB="0" anchor="b">
                    <a:lnL>
                      <a:noFill/>
                    </a:lnL>
                    <a:lnR>
                      <a:noFill/>
                    </a:lnR>
                    <a:lnT>
                      <a:noFill/>
                    </a:lnT>
                    <a:lnB>
                      <a:noFill/>
                    </a:lnB>
                  </a:tcPr>
                </a:tc>
              </a:tr>
              <a:tr h="251343">
                <a:tc>
                  <a:txBody>
                    <a:bodyPr/>
                    <a:lstStyle/>
                    <a:p>
                      <a:pPr algn="l" fontAlgn="b"/>
                      <a:r>
                        <a:rPr lang="en-NZ" sz="1400" b="1" i="0" u="none" strike="noStrike" dirty="0">
                          <a:solidFill>
                            <a:srgbClr val="000000"/>
                          </a:solidFill>
                          <a:effectLst/>
                          <a:latin typeface="Calibri"/>
                        </a:rPr>
                        <a:t>Screening</a:t>
                      </a:r>
                    </a:p>
                  </a:txBody>
                  <a:tcPr marL="5246" marR="5246" marT="5246" marB="0" anchor="b">
                    <a:lnL w="6350" cap="flat" cmpd="sng" algn="ctr">
                      <a:solidFill>
                        <a:srgbClr val="70AD47"/>
                      </a:solidFill>
                      <a:prstDash val="solid"/>
                      <a:round/>
                      <a:headEnd type="none" w="med" len="med"/>
                      <a:tailEnd type="none" w="med" len="med"/>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dirty="0">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dirty="0">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dirty="0">
                          <a:solidFill>
                            <a:srgbClr val="000000"/>
                          </a:solidFill>
                          <a:effectLst/>
                          <a:latin typeface="Calibri"/>
                        </a:rPr>
                        <a:t>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0%</a:t>
                      </a:r>
                    </a:p>
                  </a:txBody>
                  <a:tcPr marL="5246" marR="5246" marT="5246" marB="0" anchor="b">
                    <a:lnL>
                      <a:noFill/>
                    </a:lnL>
                    <a:lnR>
                      <a:noFill/>
                    </a:lnR>
                    <a:lnT>
                      <a:noFill/>
                    </a:lnT>
                    <a:lnB>
                      <a:noFill/>
                    </a:lnB>
                    <a:solidFill>
                      <a:srgbClr val="E2EFDA"/>
                    </a:solidFill>
                  </a:tcPr>
                </a:tc>
              </a:tr>
              <a:tr h="251343">
                <a:tc>
                  <a:txBody>
                    <a:bodyPr/>
                    <a:lstStyle/>
                    <a:p>
                      <a:pPr algn="l" fontAlgn="b"/>
                      <a:r>
                        <a:rPr lang="en-NZ" sz="1400" b="0" i="0" u="none" strike="noStrike">
                          <a:solidFill>
                            <a:srgbClr val="000000"/>
                          </a:solidFill>
                          <a:effectLst/>
                          <a:latin typeface="Calibri"/>
                        </a:rPr>
                        <a:t>Alive After One Year</a:t>
                      </a:r>
                    </a:p>
                  </a:txBody>
                  <a:tcPr marL="94415" marR="5246" marT="5246" marB="0" anchor="b">
                    <a:lnL w="6350" cap="flat" cmpd="sng" algn="ctr">
                      <a:solidFill>
                        <a:srgbClr val="70AD47"/>
                      </a:solidFill>
                      <a:prstDash val="solid"/>
                      <a:round/>
                      <a:headEnd type="none" w="med" len="med"/>
                      <a:tailEnd type="none" w="med" len="med"/>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dirty="0">
                          <a:solidFill>
                            <a:srgbClr val="000000"/>
                          </a:solidFill>
                          <a:effectLst/>
                          <a:latin typeface="Calibri"/>
                        </a:rPr>
                        <a:t>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0%</a:t>
                      </a:r>
                    </a:p>
                  </a:txBody>
                  <a:tcPr marL="5246" marR="5246" marT="5246" marB="0" anchor="b">
                    <a:lnL>
                      <a:noFill/>
                    </a:lnL>
                    <a:lnR>
                      <a:noFill/>
                    </a:lnR>
                    <a:lnT>
                      <a:noFill/>
                    </a:lnT>
                    <a:lnB>
                      <a:noFill/>
                    </a:lnB>
                  </a:tcPr>
                </a:tc>
              </a:tr>
              <a:tr h="251343">
                <a:tc>
                  <a:txBody>
                    <a:bodyPr/>
                    <a:lstStyle/>
                    <a:p>
                      <a:pPr algn="l" fontAlgn="b"/>
                      <a:r>
                        <a:rPr lang="en-NZ" sz="1400" b="1" i="0" u="none" strike="noStrike" dirty="0">
                          <a:solidFill>
                            <a:srgbClr val="000000"/>
                          </a:solidFill>
                          <a:effectLst/>
                          <a:latin typeface="Calibri"/>
                        </a:rPr>
                        <a:t>Unknown</a:t>
                      </a:r>
                    </a:p>
                  </a:txBody>
                  <a:tcPr marL="5246" marR="5246" marT="5246" marB="0" anchor="b">
                    <a:lnL w="6350" cap="flat" cmpd="sng" algn="ctr">
                      <a:solidFill>
                        <a:srgbClr val="70AD47"/>
                      </a:solidFill>
                      <a:prstDash val="solid"/>
                      <a:round/>
                      <a:headEnd type="none" w="med" len="med"/>
                      <a:tailEnd type="none" w="med" len="med"/>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18%</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20%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7%</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10%</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4%</a:t>
                      </a:r>
                    </a:p>
                  </a:txBody>
                  <a:tcPr marL="5246" marR="5246" marT="5246" marB="0" anchor="b">
                    <a:lnL>
                      <a:noFill/>
                    </a:lnL>
                    <a:lnR>
                      <a:noFill/>
                    </a:lnR>
                    <a:lnT>
                      <a:noFill/>
                    </a:lnT>
                    <a:lnB>
                      <a:noFill/>
                    </a:lnB>
                    <a:solidFill>
                      <a:srgbClr val="E2EFDA"/>
                    </a:solidFill>
                  </a:tcPr>
                </a:tc>
                <a:tc>
                  <a:txBody>
                    <a:bodyPr/>
                    <a:lstStyle/>
                    <a:p>
                      <a:pPr algn="r" fontAlgn="b"/>
                      <a:r>
                        <a:rPr lang="en-NZ" sz="1400" b="1" i="0" u="none" strike="noStrike">
                          <a:solidFill>
                            <a:srgbClr val="000000"/>
                          </a:solidFill>
                          <a:effectLst/>
                          <a:latin typeface="Calibri"/>
                        </a:rPr>
                        <a:t>6%</a:t>
                      </a:r>
                    </a:p>
                  </a:txBody>
                  <a:tcPr marL="5246" marR="5246" marT="5246" marB="0" anchor="b">
                    <a:lnL>
                      <a:noFill/>
                    </a:lnL>
                    <a:lnR>
                      <a:noFill/>
                    </a:lnR>
                    <a:lnT>
                      <a:noFill/>
                    </a:lnT>
                    <a:lnB>
                      <a:noFill/>
                    </a:lnB>
                    <a:solidFill>
                      <a:srgbClr val="E2EFDA"/>
                    </a:solidFill>
                  </a:tcPr>
                </a:tc>
              </a:tr>
              <a:tr h="251343">
                <a:tc>
                  <a:txBody>
                    <a:bodyPr/>
                    <a:lstStyle/>
                    <a:p>
                      <a:pPr algn="l" fontAlgn="b"/>
                      <a:r>
                        <a:rPr lang="en-NZ" sz="1400" b="0" i="0" u="none" strike="noStrike">
                          <a:solidFill>
                            <a:srgbClr val="000000"/>
                          </a:solidFill>
                          <a:effectLst/>
                          <a:latin typeface="Calibri"/>
                        </a:rPr>
                        <a:t>Alive After One Year</a:t>
                      </a:r>
                    </a:p>
                  </a:txBody>
                  <a:tcPr marL="94415" marR="5246" marT="5246" marB="0" anchor="b">
                    <a:lnL w="6350" cap="flat" cmpd="sng" algn="ctr">
                      <a:solidFill>
                        <a:srgbClr val="70AD47"/>
                      </a:solidFill>
                      <a:prstDash val="solid"/>
                      <a:round/>
                      <a:headEnd type="none" w="med" len="med"/>
                      <a:tailEnd type="none" w="med" len="med"/>
                    </a:lnL>
                    <a:lnR>
                      <a:noFill/>
                    </a:lnR>
                    <a:lnT>
                      <a:noFill/>
                    </a:lnT>
                    <a:lnB>
                      <a:noFill/>
                    </a:lnB>
                  </a:tcPr>
                </a:tc>
                <a:tc>
                  <a:txBody>
                    <a:bodyPr/>
                    <a:lstStyle/>
                    <a:p>
                      <a:pPr algn="r" fontAlgn="b"/>
                      <a:r>
                        <a:rPr lang="en-NZ" sz="1400" b="0" i="0" u="none" strike="noStrike">
                          <a:solidFill>
                            <a:srgbClr val="000000"/>
                          </a:solidFill>
                          <a:effectLst/>
                          <a:latin typeface="Calibri"/>
                        </a:rPr>
                        <a:t>50%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50%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100%</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71%</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67%</a:t>
                      </a:r>
                    </a:p>
                  </a:txBody>
                  <a:tcPr marL="5246" marR="5246" marT="5246" marB="0" anchor="b">
                    <a:lnL>
                      <a:noFill/>
                    </a:lnL>
                    <a:lnR>
                      <a:noFill/>
                    </a:lnR>
                    <a:lnT>
                      <a:noFill/>
                    </a:lnT>
                    <a:lnB>
                      <a:noFill/>
                    </a:lnB>
                  </a:tcPr>
                </a:tc>
                <a:tc>
                  <a:txBody>
                    <a:bodyPr/>
                    <a:lstStyle/>
                    <a:p>
                      <a:pPr algn="r" fontAlgn="b"/>
                      <a:r>
                        <a:rPr lang="en-NZ" sz="1400" b="0" i="0" u="none" strike="noStrike">
                          <a:solidFill>
                            <a:srgbClr val="000000"/>
                          </a:solidFill>
                          <a:effectLst/>
                          <a:latin typeface="Calibri"/>
                        </a:rPr>
                        <a:t>50%</a:t>
                      </a:r>
                    </a:p>
                  </a:txBody>
                  <a:tcPr marL="5246" marR="5246" marT="5246" marB="0" anchor="b">
                    <a:lnL>
                      <a:noFill/>
                    </a:lnL>
                    <a:lnR>
                      <a:noFill/>
                    </a:lnR>
                    <a:lnT>
                      <a:noFill/>
                    </a:lnT>
                    <a:lnB>
                      <a:noFill/>
                    </a:lnB>
                  </a:tcPr>
                </a:tc>
              </a:tr>
              <a:tr h="251343">
                <a:tc>
                  <a:txBody>
                    <a:bodyPr/>
                    <a:lstStyle/>
                    <a:p>
                      <a:pPr algn="l" fontAlgn="b"/>
                      <a:r>
                        <a:rPr lang="en-NZ" sz="1400" b="1" i="0" u="none" strike="noStrike" dirty="0">
                          <a:solidFill>
                            <a:srgbClr val="000000"/>
                          </a:solidFill>
                          <a:effectLst/>
                          <a:latin typeface="Calibri"/>
                        </a:rPr>
                        <a:t>Grand Total</a:t>
                      </a:r>
                    </a:p>
                  </a:txBody>
                  <a:tcPr marL="5246" marR="5246" marT="5246" marB="0" anchor="b">
                    <a:lnL>
                      <a:noFill/>
                    </a:lnL>
                    <a:lnR>
                      <a:noFill/>
                    </a:lnR>
                    <a:lnT w="6350" cap="flat" cmpd="sng" algn="ctr">
                      <a:noFill/>
                      <a:prstDash val="solid"/>
                      <a:round/>
                      <a:headEnd type="none" w="med" len="med"/>
                      <a:tailEnd type="none" w="med" len="med"/>
                    </a:lnT>
                    <a:lnB>
                      <a:noFill/>
                    </a:lnB>
                    <a:solidFill>
                      <a:srgbClr val="C6E0B4"/>
                    </a:solidFill>
                  </a:tcPr>
                </a:tc>
                <a:tc>
                  <a:txBody>
                    <a:bodyPr/>
                    <a:lstStyle/>
                    <a:p>
                      <a:pPr algn="r" fontAlgn="b"/>
                      <a:r>
                        <a:rPr lang="en-NZ" sz="1400" b="1" i="0" u="none" strike="noStrike">
                          <a:solidFill>
                            <a:srgbClr val="000000"/>
                          </a:solidFill>
                          <a:effectLst/>
                          <a:latin typeface="Calibri"/>
                        </a:rPr>
                        <a:t>100%</a:t>
                      </a:r>
                    </a:p>
                  </a:txBody>
                  <a:tcPr marL="5246" marR="5246" marT="5246" marB="0" anchor="b">
                    <a:lnL>
                      <a:noFill/>
                    </a:lnL>
                    <a:lnR>
                      <a:noFill/>
                    </a:lnR>
                    <a:lnT w="6350" cap="flat" cmpd="sng" algn="ctr">
                      <a:noFill/>
                      <a:prstDash val="solid"/>
                      <a:round/>
                      <a:headEnd type="none" w="med" len="med"/>
                      <a:tailEnd type="none" w="med" len="med"/>
                    </a:lnT>
                    <a:lnB>
                      <a:noFill/>
                    </a:lnB>
                    <a:solidFill>
                      <a:srgbClr val="C6E0B4"/>
                    </a:solidFill>
                  </a:tcPr>
                </a:tc>
                <a:tc>
                  <a:txBody>
                    <a:bodyPr/>
                    <a:lstStyle/>
                    <a:p>
                      <a:pPr algn="r" fontAlgn="b"/>
                      <a:r>
                        <a:rPr lang="en-NZ" sz="1400" b="1" i="0" u="none" strike="noStrike">
                          <a:solidFill>
                            <a:srgbClr val="000000"/>
                          </a:solidFill>
                          <a:effectLst/>
                          <a:latin typeface="Calibri"/>
                        </a:rPr>
                        <a:t>100%</a:t>
                      </a:r>
                    </a:p>
                  </a:txBody>
                  <a:tcPr marL="5246" marR="5246" marT="5246" marB="0" anchor="b">
                    <a:lnL>
                      <a:noFill/>
                    </a:lnL>
                    <a:lnR>
                      <a:noFill/>
                    </a:lnR>
                    <a:lnT w="6350" cap="flat" cmpd="sng" algn="ctr">
                      <a:noFill/>
                      <a:prstDash val="solid"/>
                      <a:round/>
                      <a:headEnd type="none" w="med" len="med"/>
                      <a:tailEnd type="none" w="med" len="med"/>
                    </a:lnT>
                    <a:lnB>
                      <a:noFill/>
                    </a:lnB>
                    <a:solidFill>
                      <a:srgbClr val="C6E0B4"/>
                    </a:solidFill>
                  </a:tcPr>
                </a:tc>
                <a:tc>
                  <a:txBody>
                    <a:bodyPr/>
                    <a:lstStyle/>
                    <a:p>
                      <a:pPr algn="r" fontAlgn="b"/>
                      <a:r>
                        <a:rPr lang="en-NZ" sz="1400" b="1" i="0" u="none" strike="noStrike">
                          <a:solidFill>
                            <a:srgbClr val="000000"/>
                          </a:solidFill>
                          <a:effectLst/>
                          <a:latin typeface="Calibri"/>
                        </a:rPr>
                        <a:t>100%</a:t>
                      </a:r>
                    </a:p>
                  </a:txBody>
                  <a:tcPr marL="5246" marR="5246" marT="5246" marB="0" anchor="b">
                    <a:lnL>
                      <a:noFill/>
                    </a:lnL>
                    <a:lnR>
                      <a:noFill/>
                    </a:lnR>
                    <a:lnT w="6350" cap="flat" cmpd="sng" algn="ctr">
                      <a:noFill/>
                      <a:prstDash val="solid"/>
                      <a:round/>
                      <a:headEnd type="none" w="med" len="med"/>
                      <a:tailEnd type="none" w="med" len="med"/>
                    </a:lnT>
                    <a:lnB>
                      <a:noFill/>
                    </a:lnB>
                    <a:solidFill>
                      <a:srgbClr val="C6E0B4"/>
                    </a:solidFill>
                  </a:tcPr>
                </a:tc>
                <a:tc>
                  <a:txBody>
                    <a:bodyPr/>
                    <a:lstStyle/>
                    <a:p>
                      <a:pPr algn="r" fontAlgn="b"/>
                      <a:r>
                        <a:rPr lang="en-NZ" sz="1400" b="1" i="0" u="none" strike="noStrike">
                          <a:solidFill>
                            <a:srgbClr val="000000"/>
                          </a:solidFill>
                          <a:effectLst/>
                          <a:latin typeface="Calibri"/>
                        </a:rPr>
                        <a:t>100%</a:t>
                      </a:r>
                    </a:p>
                  </a:txBody>
                  <a:tcPr marL="5246" marR="5246" marT="5246" marB="0" anchor="b">
                    <a:lnL>
                      <a:noFill/>
                    </a:lnL>
                    <a:lnR>
                      <a:noFill/>
                    </a:lnR>
                    <a:lnT w="6350" cap="flat" cmpd="sng" algn="ctr">
                      <a:noFill/>
                      <a:prstDash val="solid"/>
                      <a:round/>
                      <a:headEnd type="none" w="med" len="med"/>
                      <a:tailEnd type="none" w="med" len="med"/>
                    </a:lnT>
                    <a:lnB>
                      <a:noFill/>
                    </a:lnB>
                    <a:solidFill>
                      <a:srgbClr val="C6E0B4"/>
                    </a:solidFill>
                  </a:tcPr>
                </a:tc>
                <a:tc>
                  <a:txBody>
                    <a:bodyPr/>
                    <a:lstStyle/>
                    <a:p>
                      <a:pPr algn="r" fontAlgn="b"/>
                      <a:r>
                        <a:rPr lang="en-NZ" sz="1400" b="1" i="0" u="none" strike="noStrike">
                          <a:solidFill>
                            <a:srgbClr val="000000"/>
                          </a:solidFill>
                          <a:effectLst/>
                          <a:latin typeface="Calibri"/>
                        </a:rPr>
                        <a:t>100%</a:t>
                      </a:r>
                    </a:p>
                  </a:txBody>
                  <a:tcPr marL="5246" marR="5246" marT="5246" marB="0" anchor="b">
                    <a:lnL>
                      <a:noFill/>
                    </a:lnL>
                    <a:lnR>
                      <a:noFill/>
                    </a:lnR>
                    <a:lnT w="6350" cap="flat" cmpd="sng" algn="ctr">
                      <a:noFill/>
                      <a:prstDash val="solid"/>
                      <a:round/>
                      <a:headEnd type="none" w="med" len="med"/>
                      <a:tailEnd type="none" w="med" len="med"/>
                    </a:lnT>
                    <a:lnB>
                      <a:noFill/>
                    </a:lnB>
                    <a:solidFill>
                      <a:srgbClr val="C6E0B4"/>
                    </a:solidFill>
                  </a:tcPr>
                </a:tc>
                <a:tc>
                  <a:txBody>
                    <a:bodyPr/>
                    <a:lstStyle/>
                    <a:p>
                      <a:pPr algn="r" fontAlgn="b"/>
                      <a:r>
                        <a:rPr lang="en-NZ" sz="1400" b="1" i="0" u="none" strike="noStrike" dirty="0">
                          <a:solidFill>
                            <a:srgbClr val="000000"/>
                          </a:solidFill>
                          <a:effectLst/>
                          <a:latin typeface="Calibri"/>
                        </a:rPr>
                        <a:t>100%</a:t>
                      </a:r>
                    </a:p>
                  </a:txBody>
                  <a:tcPr marL="5246" marR="5246" marT="5246" marB="0" anchor="b">
                    <a:lnL>
                      <a:noFill/>
                    </a:lnL>
                    <a:lnR>
                      <a:noFill/>
                    </a:lnR>
                    <a:lnT w="6350" cap="flat" cmpd="sng" algn="ctr">
                      <a:noFill/>
                      <a:prstDash val="solid"/>
                      <a:round/>
                      <a:headEnd type="none" w="med" len="med"/>
                      <a:tailEnd type="none" w="med" len="med"/>
                    </a:lnT>
                    <a:lnB>
                      <a:noFill/>
                    </a:lnB>
                    <a:solidFill>
                      <a:srgbClr val="C6E0B4"/>
                    </a:solidFill>
                  </a:tcPr>
                </a:tc>
              </a:tr>
            </a:tbl>
          </a:graphicData>
        </a:graphic>
      </p:graphicFrame>
      <p:pic>
        <p:nvPicPr>
          <p:cNvPr id="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1131" y="2596973"/>
            <a:ext cx="69850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0682" y="3041298"/>
            <a:ext cx="69850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045356"/>
            <a:ext cx="69850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2589742"/>
            <a:ext cx="69850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0532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NZ" altLang="en-US" sz="2800" smtClean="0">
                <a:cs typeface="Arial" charset="0"/>
              </a:rPr>
              <a:t>NZ cancer incidence 1948-2011</a:t>
            </a:r>
            <a:endParaRPr lang="en-NZ" altLang="en-US" sz="2000" smtClean="0">
              <a:cs typeface="Arial" charset="0"/>
            </a:endParaRPr>
          </a:p>
        </p:txBody>
      </p:sp>
      <p:sp>
        <p:nvSpPr>
          <p:cNvPr id="5123" name="Footer Placeholder 1"/>
          <p:cNvSpPr>
            <a:spLocks noGrp="1"/>
          </p:cNvSpPr>
          <p:nvPr>
            <p:ph type="ftr" sz="quarter" idx="4294967295"/>
          </p:nvPr>
        </p:nvSpPr>
        <p:spPr bwMode="auto">
          <a:xfrm>
            <a:off x="4197751" y="5864791"/>
            <a:ext cx="2895600" cy="2682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Arial" charset="0"/>
                <a:ea typeface="ＭＳ Ｐゴシック" pitchFamily="4" charset="-128"/>
              </a:defRPr>
            </a:lvl1pPr>
            <a:lvl2pPr marL="742950" indent="-285750">
              <a:spcBef>
                <a:spcPct val="20000"/>
              </a:spcBef>
              <a:buChar char="–"/>
              <a:defRPr sz="2800">
                <a:solidFill>
                  <a:schemeClr val="tx1"/>
                </a:solidFill>
                <a:latin typeface="Arial" charset="0"/>
                <a:ea typeface="ＭＳ Ｐゴシック" pitchFamily="4" charset="-128"/>
              </a:defRPr>
            </a:lvl2pPr>
            <a:lvl3pPr marL="1143000" indent="-228600">
              <a:spcBef>
                <a:spcPct val="20000"/>
              </a:spcBef>
              <a:buChar char="•"/>
              <a:defRPr sz="2400">
                <a:solidFill>
                  <a:schemeClr val="tx1"/>
                </a:solidFill>
                <a:latin typeface="Arial" charset="0"/>
                <a:ea typeface="ＭＳ Ｐゴシック" pitchFamily="4" charset="-128"/>
              </a:defRPr>
            </a:lvl3pPr>
            <a:lvl4pPr marL="1600200" indent="-228600">
              <a:spcBef>
                <a:spcPct val="20000"/>
              </a:spcBef>
              <a:buChar char="–"/>
              <a:defRPr sz="2000">
                <a:solidFill>
                  <a:schemeClr val="tx1"/>
                </a:solidFill>
                <a:latin typeface="Arial" charset="0"/>
                <a:ea typeface="ＭＳ Ｐゴシック" pitchFamily="4" charset="-128"/>
              </a:defRPr>
            </a:lvl4pPr>
            <a:lvl5pPr marL="2057400" indent="-228600">
              <a:spcBef>
                <a:spcPct val="20000"/>
              </a:spcBef>
              <a:buChar char="»"/>
              <a:defRPr sz="2000">
                <a:solidFill>
                  <a:schemeClr val="tx1"/>
                </a:solidFill>
                <a:latin typeface="Arial" charset="0"/>
                <a:ea typeface="ＭＳ Ｐゴシック" pitchFamily="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9pPr>
          </a:lstStyle>
          <a:p>
            <a:pPr eaLnBrk="0" fontAlgn="base" hangingPunct="0">
              <a:spcBef>
                <a:spcPct val="0"/>
              </a:spcBef>
              <a:spcAft>
                <a:spcPct val="0"/>
              </a:spcAft>
              <a:buFontTx/>
              <a:buNone/>
            </a:pPr>
            <a:r>
              <a:rPr lang="en-NZ" altLang="en-US" sz="800" dirty="0">
                <a:solidFill>
                  <a:prstClr val="black"/>
                </a:solidFill>
              </a:rPr>
              <a:t>	Source: NZ Cancer Registry</a:t>
            </a:r>
          </a:p>
        </p:txBody>
      </p:sp>
      <p:graphicFrame>
        <p:nvGraphicFramePr>
          <p:cNvPr id="13" name="Content Placeholder 6"/>
          <p:cNvGraphicFramePr>
            <a:graphicFrameLocks noGrp="1"/>
          </p:cNvGraphicFramePr>
          <p:nvPr>
            <p:ph idx="1"/>
          </p:nvPr>
        </p:nvGraphicFramePr>
        <p:xfrm>
          <a:off x="230589" y="976644"/>
          <a:ext cx="8698726" cy="45259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599920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Areas of challenges &amp; key initiatives moving forward</a:t>
            </a:r>
            <a:endParaRPr lang="en-NZ" dirty="0"/>
          </a:p>
        </p:txBody>
      </p:sp>
      <p:sp>
        <p:nvSpPr>
          <p:cNvPr id="3" name="Content Placeholder 2"/>
          <p:cNvSpPr>
            <a:spLocks noGrp="1"/>
          </p:cNvSpPr>
          <p:nvPr>
            <p:ph idx="1"/>
          </p:nvPr>
        </p:nvSpPr>
        <p:spPr>
          <a:xfrm>
            <a:off x="152400" y="990600"/>
            <a:ext cx="8884096" cy="5174704"/>
          </a:xfrm>
        </p:spPr>
        <p:txBody>
          <a:bodyPr/>
          <a:lstStyle/>
          <a:p>
            <a:r>
              <a:rPr lang="en-NZ" sz="3200" dirty="0" smtClean="0"/>
              <a:t>Access to primary care &amp; secondary interface </a:t>
            </a:r>
          </a:p>
          <a:p>
            <a:r>
              <a:rPr lang="en-NZ" sz="3200" dirty="0" smtClean="0"/>
              <a:t>Early detection</a:t>
            </a:r>
          </a:p>
          <a:p>
            <a:r>
              <a:rPr lang="en-NZ" sz="3200" dirty="0" smtClean="0"/>
              <a:t>Achieve Māori equity </a:t>
            </a:r>
          </a:p>
          <a:p>
            <a:r>
              <a:rPr lang="en-NZ" sz="3200" dirty="0" smtClean="0"/>
              <a:t>Adolescent and young adults with cancer</a:t>
            </a:r>
          </a:p>
          <a:p>
            <a:r>
              <a:rPr lang="en-NZ" sz="3200" dirty="0" smtClean="0"/>
              <a:t>Faster cancer treatment Health Target</a:t>
            </a:r>
          </a:p>
          <a:p>
            <a:r>
              <a:rPr lang="en-NZ" sz="3200" dirty="0"/>
              <a:t>Information systems</a:t>
            </a:r>
          </a:p>
          <a:p>
            <a:r>
              <a:rPr lang="en-NZ" sz="3200" dirty="0" smtClean="0"/>
              <a:t>Survivorship framework </a:t>
            </a:r>
          </a:p>
          <a:p>
            <a:r>
              <a:rPr lang="en-NZ" sz="3200" dirty="0" smtClean="0"/>
              <a:t>Bowel screening</a:t>
            </a:r>
            <a:endParaRPr lang="en-NZ" sz="3200" dirty="0"/>
          </a:p>
        </p:txBody>
      </p:sp>
    </p:spTree>
    <p:extLst>
      <p:ext uri="{BB962C8B-B14F-4D97-AF65-F5344CB8AC3E}">
        <p14:creationId xmlns:p14="http://schemas.microsoft.com/office/powerpoint/2010/main" val="5190630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Bowel screening overview</a:t>
            </a:r>
            <a:endParaRPr lang="en-NZ" dirty="0"/>
          </a:p>
        </p:txBody>
      </p:sp>
      <p:sp>
        <p:nvSpPr>
          <p:cNvPr id="4" name="Content Placeholder 3"/>
          <p:cNvSpPr>
            <a:spLocks noGrp="1"/>
          </p:cNvSpPr>
          <p:nvPr>
            <p:ph idx="1"/>
          </p:nvPr>
        </p:nvSpPr>
        <p:spPr>
          <a:xfrm>
            <a:off x="107504" y="980728"/>
            <a:ext cx="8812088" cy="5102696"/>
          </a:xfrm>
        </p:spPr>
        <p:txBody>
          <a:bodyPr/>
          <a:lstStyle/>
          <a:p>
            <a:r>
              <a:rPr lang="en-NZ" sz="3200" dirty="0" smtClean="0"/>
              <a:t>$39.3 million over 4 years</a:t>
            </a:r>
          </a:p>
          <a:p>
            <a:r>
              <a:rPr lang="en-NZ" sz="3200" dirty="0"/>
              <a:t>People </a:t>
            </a:r>
            <a:r>
              <a:rPr lang="en-NZ" sz="3200" dirty="0" smtClean="0"/>
              <a:t>60–74 </a:t>
            </a:r>
            <a:r>
              <a:rPr lang="en-NZ" sz="3200" dirty="0"/>
              <a:t>years offered test </a:t>
            </a:r>
            <a:r>
              <a:rPr lang="en-NZ" sz="3200" dirty="0" smtClean="0"/>
              <a:t>every </a:t>
            </a:r>
            <a:r>
              <a:rPr lang="en-NZ" sz="3200" dirty="0"/>
              <a:t>2 years</a:t>
            </a:r>
          </a:p>
          <a:p>
            <a:r>
              <a:rPr lang="en-NZ" sz="3200" dirty="0" smtClean="0"/>
              <a:t>Why? – cancer picked up at earlier stage, most curable with early surgery</a:t>
            </a:r>
          </a:p>
          <a:p>
            <a:r>
              <a:rPr lang="en-NZ" sz="3200" dirty="0" smtClean="0"/>
              <a:t>Primary test – small faecal sample at home </a:t>
            </a:r>
          </a:p>
          <a:p>
            <a:r>
              <a:rPr lang="en-NZ" sz="3200" dirty="0" smtClean="0"/>
              <a:t>Bowel screening IT solution –options phase</a:t>
            </a:r>
          </a:p>
          <a:p>
            <a:r>
              <a:rPr lang="en-NZ" sz="3200" dirty="0" smtClean="0"/>
              <a:t>Patient </a:t>
            </a:r>
            <a:r>
              <a:rPr lang="en-NZ" sz="3200" dirty="0"/>
              <a:t>pathway</a:t>
            </a:r>
          </a:p>
          <a:p>
            <a:endParaRPr lang="en-NZ" dirty="0" smtClean="0"/>
          </a:p>
          <a:p>
            <a:endParaRPr lang="en-NZ" dirty="0" smtClean="0"/>
          </a:p>
          <a:p>
            <a:endParaRPr lang="en-NZ" dirty="0"/>
          </a:p>
          <a:p>
            <a:endParaRPr lang="en-NZ" dirty="0" smtClean="0"/>
          </a:p>
          <a:p>
            <a:endParaRPr lang="en-NZ" dirty="0"/>
          </a:p>
        </p:txBody>
      </p:sp>
      <p:pic>
        <p:nvPicPr>
          <p:cNvPr id="307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5085184"/>
            <a:ext cx="3629025"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09159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Bowel screening invite &amp; take the test pathway </a:t>
            </a:r>
            <a:endParaRPr lang="en-NZ" dirty="0"/>
          </a:p>
        </p:txBody>
      </p:sp>
      <p:sp>
        <p:nvSpPr>
          <p:cNvPr id="3" name="Rounded Rectangle 2"/>
          <p:cNvSpPr/>
          <p:nvPr/>
        </p:nvSpPr>
        <p:spPr bwMode="auto">
          <a:xfrm>
            <a:off x="321875" y="1268760"/>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effectLst/>
                <a:latin typeface="Arial" charset="0"/>
                <a:ea typeface="ＭＳ Ｐゴシック" charset="-128"/>
              </a:rPr>
              <a:t>Awareness </a:t>
            </a:r>
          </a:p>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effectLst/>
                <a:latin typeface="Arial" charset="0"/>
                <a:ea typeface="ＭＳ Ｐゴシック" charset="-128"/>
              </a:rPr>
              <a:t>60-74 years</a:t>
            </a:r>
          </a:p>
        </p:txBody>
      </p:sp>
      <p:sp>
        <p:nvSpPr>
          <p:cNvPr id="4" name="Rounded Rectangle 3"/>
          <p:cNvSpPr/>
          <p:nvPr/>
        </p:nvSpPr>
        <p:spPr bwMode="auto">
          <a:xfrm>
            <a:off x="3113206" y="3021242"/>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Return</a:t>
            </a:r>
            <a:r>
              <a:rPr kumimoji="0" lang="en-NZ" sz="2400" b="0" i="0" u="none" strike="noStrike" cap="none" normalizeH="0" dirty="0" smtClean="0">
                <a:ln>
                  <a:noFill/>
                </a:ln>
                <a:solidFill>
                  <a:schemeClr val="tx1"/>
                </a:solidFill>
                <a:effectLst/>
                <a:latin typeface="Arial" charset="0"/>
                <a:ea typeface="ＭＳ Ｐゴシック" charset="-128"/>
              </a:rPr>
              <a:t> completed kit</a:t>
            </a:r>
            <a:endParaRPr kumimoji="0" lang="en-NZ" sz="2400" b="0" i="0" u="none" strike="noStrike" cap="none" normalizeH="0" baseline="0" dirty="0" smtClean="0">
              <a:ln>
                <a:noFill/>
              </a:ln>
              <a:solidFill>
                <a:schemeClr val="tx1"/>
              </a:solidFill>
              <a:effectLst/>
              <a:latin typeface="Arial" charset="0"/>
              <a:ea typeface="ＭＳ Ｐゴシック" charset="-128"/>
            </a:endParaRPr>
          </a:p>
        </p:txBody>
      </p:sp>
      <p:sp>
        <p:nvSpPr>
          <p:cNvPr id="5" name="Rounded Rectangle 4"/>
          <p:cNvSpPr/>
          <p:nvPr/>
        </p:nvSpPr>
        <p:spPr bwMode="auto">
          <a:xfrm>
            <a:off x="3131840" y="1268760"/>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Choice</a:t>
            </a:r>
          </a:p>
        </p:txBody>
      </p:sp>
      <p:sp>
        <p:nvSpPr>
          <p:cNvPr id="6" name="Rounded Rectangle 5"/>
          <p:cNvSpPr/>
          <p:nvPr/>
        </p:nvSpPr>
        <p:spPr bwMode="auto">
          <a:xfrm>
            <a:off x="6660232" y="4077072"/>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NZ" sz="2400" dirty="0" smtClean="0">
                <a:solidFill>
                  <a:schemeClr val="tx1"/>
                </a:solidFill>
                <a:latin typeface="Arial" charset="0"/>
                <a:ea typeface="ＭＳ Ｐゴシック" charset="-128"/>
              </a:rPr>
              <a:t>Re-call in 2 years</a:t>
            </a:r>
            <a:endParaRPr kumimoji="0" lang="en-NZ" sz="2400" b="0" i="0" u="none" strike="noStrike" cap="none" normalizeH="0" baseline="0" dirty="0" smtClean="0">
              <a:ln>
                <a:noFill/>
              </a:ln>
              <a:solidFill>
                <a:schemeClr val="tx1"/>
              </a:solidFill>
              <a:effectLst/>
              <a:latin typeface="Arial" charset="0"/>
              <a:ea typeface="ＭＳ Ｐゴシック" charset="-128"/>
            </a:endParaRPr>
          </a:p>
        </p:txBody>
      </p:sp>
      <p:sp>
        <p:nvSpPr>
          <p:cNvPr id="7" name="Rounded Rectangle 6"/>
          <p:cNvSpPr/>
          <p:nvPr/>
        </p:nvSpPr>
        <p:spPr bwMode="auto">
          <a:xfrm>
            <a:off x="6732240" y="5300346"/>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Referral </a:t>
            </a:r>
          </a:p>
        </p:txBody>
      </p:sp>
      <p:sp>
        <p:nvSpPr>
          <p:cNvPr id="8" name="Rounded Rectangle 7"/>
          <p:cNvSpPr/>
          <p:nvPr/>
        </p:nvSpPr>
        <p:spPr bwMode="auto">
          <a:xfrm>
            <a:off x="3131840" y="5297571"/>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Result</a:t>
            </a:r>
          </a:p>
        </p:txBody>
      </p:sp>
      <p:sp>
        <p:nvSpPr>
          <p:cNvPr id="9" name="Rounded Rectangle 8"/>
          <p:cNvSpPr/>
          <p:nvPr/>
        </p:nvSpPr>
        <p:spPr bwMode="auto">
          <a:xfrm>
            <a:off x="107504" y="4599124"/>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Re-test</a:t>
            </a:r>
          </a:p>
        </p:txBody>
      </p:sp>
      <p:sp>
        <p:nvSpPr>
          <p:cNvPr id="10" name="Rounded Rectangle 9"/>
          <p:cNvSpPr/>
          <p:nvPr/>
        </p:nvSpPr>
        <p:spPr bwMode="auto">
          <a:xfrm>
            <a:off x="321875" y="2397836"/>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Not suitable for screening</a:t>
            </a:r>
          </a:p>
        </p:txBody>
      </p:sp>
      <p:sp>
        <p:nvSpPr>
          <p:cNvPr id="11" name="Rounded Rectangle 10"/>
          <p:cNvSpPr/>
          <p:nvPr/>
        </p:nvSpPr>
        <p:spPr bwMode="auto">
          <a:xfrm>
            <a:off x="3131840" y="4197270"/>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Laboratory test</a:t>
            </a:r>
          </a:p>
        </p:txBody>
      </p:sp>
      <p:sp>
        <p:nvSpPr>
          <p:cNvPr id="13" name="Rectangle 12"/>
          <p:cNvSpPr/>
          <p:nvPr/>
        </p:nvSpPr>
        <p:spPr bwMode="auto">
          <a:xfrm>
            <a:off x="3347864" y="2381151"/>
            <a:ext cx="1872208" cy="360040"/>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Yes</a:t>
            </a:r>
          </a:p>
        </p:txBody>
      </p:sp>
      <p:cxnSp>
        <p:nvCxnSpPr>
          <p:cNvPr id="15" name="Straight Arrow Connector 14"/>
          <p:cNvCxnSpPr>
            <a:stCxn id="5" idx="2"/>
            <a:endCxn id="13" idx="0"/>
          </p:cNvCxnSpPr>
          <p:nvPr/>
        </p:nvCxnSpPr>
        <p:spPr bwMode="auto">
          <a:xfrm>
            <a:off x="4283968" y="2060848"/>
            <a:ext cx="0" cy="32030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Arrow Connector 16"/>
          <p:cNvCxnSpPr>
            <a:stCxn id="13" idx="2"/>
          </p:cNvCxnSpPr>
          <p:nvPr/>
        </p:nvCxnSpPr>
        <p:spPr bwMode="auto">
          <a:xfrm>
            <a:off x="4283968" y="2741191"/>
            <a:ext cx="0" cy="28005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p:cNvCxnSpPr>
            <a:stCxn id="4" idx="2"/>
            <a:endCxn id="11" idx="0"/>
          </p:cNvCxnSpPr>
          <p:nvPr/>
        </p:nvCxnSpPr>
        <p:spPr bwMode="auto">
          <a:xfrm>
            <a:off x="4265334" y="3813330"/>
            <a:ext cx="18634" cy="3839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Arrow Connector 23"/>
          <p:cNvCxnSpPr>
            <a:stCxn id="11" idx="2"/>
            <a:endCxn id="8" idx="0"/>
          </p:cNvCxnSpPr>
          <p:nvPr/>
        </p:nvCxnSpPr>
        <p:spPr bwMode="auto">
          <a:xfrm>
            <a:off x="4283968" y="4989358"/>
            <a:ext cx="0" cy="30821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p:cNvCxnSpPr/>
          <p:nvPr/>
        </p:nvCxnSpPr>
        <p:spPr bwMode="auto">
          <a:xfrm flipH="1" flipV="1">
            <a:off x="2411760" y="5143464"/>
            <a:ext cx="720080" cy="24774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Arrow Connector 27"/>
          <p:cNvCxnSpPr/>
          <p:nvPr/>
        </p:nvCxnSpPr>
        <p:spPr bwMode="auto">
          <a:xfrm flipV="1">
            <a:off x="2267744" y="3813330"/>
            <a:ext cx="845462" cy="779984"/>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Arrow Connector 29"/>
          <p:cNvCxnSpPr>
            <a:stCxn id="8" idx="3"/>
            <a:endCxn id="7" idx="1"/>
          </p:cNvCxnSpPr>
          <p:nvPr/>
        </p:nvCxnSpPr>
        <p:spPr bwMode="auto">
          <a:xfrm>
            <a:off x="5436096" y="5693615"/>
            <a:ext cx="1296144" cy="2775"/>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32"/>
          <p:cNvCxnSpPr/>
          <p:nvPr/>
        </p:nvCxnSpPr>
        <p:spPr bwMode="auto">
          <a:xfrm flipV="1">
            <a:off x="5436096" y="4593314"/>
            <a:ext cx="1224136" cy="79789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2742857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Pathway for positive result</a:t>
            </a:r>
            <a:endParaRPr lang="en-NZ" dirty="0"/>
          </a:p>
        </p:txBody>
      </p:sp>
      <p:sp>
        <p:nvSpPr>
          <p:cNvPr id="3" name="Rounded Rectangle 2"/>
          <p:cNvSpPr/>
          <p:nvPr/>
        </p:nvSpPr>
        <p:spPr bwMode="auto">
          <a:xfrm>
            <a:off x="3203848" y="1052736"/>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Referral </a:t>
            </a:r>
          </a:p>
        </p:txBody>
      </p:sp>
      <p:sp>
        <p:nvSpPr>
          <p:cNvPr id="4" name="Rounded Rectangle 3"/>
          <p:cNvSpPr/>
          <p:nvPr/>
        </p:nvSpPr>
        <p:spPr bwMode="auto">
          <a:xfrm>
            <a:off x="132254" y="3465004"/>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Surveillance</a:t>
            </a:r>
          </a:p>
        </p:txBody>
      </p:sp>
      <p:sp>
        <p:nvSpPr>
          <p:cNvPr id="5" name="Rounded Rectangle 4"/>
          <p:cNvSpPr/>
          <p:nvPr/>
        </p:nvSpPr>
        <p:spPr bwMode="auto">
          <a:xfrm>
            <a:off x="3203848" y="4257092"/>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Treatment </a:t>
            </a:r>
          </a:p>
        </p:txBody>
      </p:sp>
      <p:sp>
        <p:nvSpPr>
          <p:cNvPr id="6" name="Rounded Rectangle 5"/>
          <p:cNvSpPr/>
          <p:nvPr/>
        </p:nvSpPr>
        <p:spPr bwMode="auto">
          <a:xfrm>
            <a:off x="3234975" y="2672916"/>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Investigation </a:t>
            </a:r>
          </a:p>
        </p:txBody>
      </p:sp>
      <p:sp>
        <p:nvSpPr>
          <p:cNvPr id="7" name="Rounded Rectangle 6"/>
          <p:cNvSpPr/>
          <p:nvPr/>
        </p:nvSpPr>
        <p:spPr bwMode="auto">
          <a:xfrm>
            <a:off x="6584068" y="3429165"/>
            <a:ext cx="2304256" cy="792088"/>
          </a:xfrm>
          <a:prstGeom prst="roundRect">
            <a:avLst/>
          </a:prstGeom>
          <a:ln>
            <a:headEnd type="none" w="med" len="med"/>
            <a:tailEnd type="none" w="med" len="med"/>
          </a:ln>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chemeClr val="tx1"/>
                </a:solidFill>
                <a:effectLst/>
                <a:latin typeface="Arial" charset="0"/>
                <a:ea typeface="ＭＳ Ｐゴシック" charset="-128"/>
              </a:rPr>
              <a:t>Investigation recall </a:t>
            </a:r>
          </a:p>
        </p:txBody>
      </p:sp>
      <p:cxnSp>
        <p:nvCxnSpPr>
          <p:cNvPr id="10" name="Straight Arrow Connector 9"/>
          <p:cNvCxnSpPr/>
          <p:nvPr/>
        </p:nvCxnSpPr>
        <p:spPr bwMode="auto">
          <a:xfrm>
            <a:off x="5539231" y="3212976"/>
            <a:ext cx="1044837" cy="3600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p:cNvCxnSpPr>
            <a:stCxn id="6" idx="1"/>
          </p:cNvCxnSpPr>
          <p:nvPr/>
        </p:nvCxnSpPr>
        <p:spPr bwMode="auto">
          <a:xfrm flipH="1">
            <a:off x="2436510" y="3068960"/>
            <a:ext cx="798465" cy="396044"/>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tangle 12"/>
          <p:cNvSpPr/>
          <p:nvPr/>
        </p:nvSpPr>
        <p:spPr bwMode="auto">
          <a:xfrm>
            <a:off x="420286" y="2924944"/>
            <a:ext cx="2016224" cy="288032"/>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NZ" sz="1600" b="0" i="0" u="none" strike="noStrike" cap="none" normalizeH="0" baseline="0" dirty="0" smtClean="0">
                <a:ln>
                  <a:noFill/>
                </a:ln>
                <a:solidFill>
                  <a:schemeClr val="tx1"/>
                </a:solidFill>
                <a:effectLst/>
                <a:latin typeface="Arial" charset="0"/>
                <a:ea typeface="ＭＳ Ｐゴシック" charset="-128"/>
              </a:rPr>
              <a:t>Monitoring required </a:t>
            </a:r>
          </a:p>
        </p:txBody>
      </p:sp>
      <p:sp>
        <p:nvSpPr>
          <p:cNvPr id="14" name="Rectangle 13"/>
          <p:cNvSpPr/>
          <p:nvPr/>
        </p:nvSpPr>
        <p:spPr bwMode="auto">
          <a:xfrm>
            <a:off x="6444208" y="2924944"/>
            <a:ext cx="2016224" cy="288032"/>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NZ" sz="1600" b="0" i="0" u="none" strike="noStrike" cap="none" normalizeH="0" baseline="0" dirty="0" smtClean="0">
                <a:ln>
                  <a:noFill/>
                </a:ln>
                <a:solidFill>
                  <a:schemeClr val="tx1"/>
                </a:solidFill>
                <a:effectLst/>
                <a:latin typeface="Arial" charset="0"/>
                <a:ea typeface="ＭＳ Ｐゴシック" charset="-128"/>
              </a:rPr>
              <a:t>Normal result</a:t>
            </a:r>
          </a:p>
        </p:txBody>
      </p:sp>
      <p:cxnSp>
        <p:nvCxnSpPr>
          <p:cNvPr id="19" name="Straight Arrow Connector 18"/>
          <p:cNvCxnSpPr>
            <a:stCxn id="3" idx="2"/>
            <a:endCxn id="6" idx="0"/>
          </p:cNvCxnSpPr>
          <p:nvPr/>
        </p:nvCxnSpPr>
        <p:spPr bwMode="auto">
          <a:xfrm>
            <a:off x="4355976" y="1844824"/>
            <a:ext cx="1535" cy="808065"/>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Arrow Connector 20"/>
          <p:cNvCxnSpPr>
            <a:stCxn id="6" idx="2"/>
            <a:endCxn id="5" idx="0"/>
          </p:cNvCxnSpPr>
          <p:nvPr/>
        </p:nvCxnSpPr>
        <p:spPr bwMode="auto">
          <a:xfrm>
            <a:off x="4387103" y="3465004"/>
            <a:ext cx="4275" cy="768329"/>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21"/>
          <p:cNvSpPr/>
          <p:nvPr/>
        </p:nvSpPr>
        <p:spPr bwMode="auto">
          <a:xfrm>
            <a:off x="420286" y="4905164"/>
            <a:ext cx="2151337" cy="288032"/>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NZ" sz="1600" b="0" i="0" u="none" strike="noStrike" cap="none" normalizeH="0" baseline="0" dirty="0" smtClean="0">
                <a:ln>
                  <a:noFill/>
                </a:ln>
                <a:solidFill>
                  <a:schemeClr val="tx1"/>
                </a:solidFill>
                <a:effectLst/>
                <a:latin typeface="Arial" charset="0"/>
                <a:ea typeface="ＭＳ Ｐゴシック" charset="-128"/>
              </a:rPr>
              <a:t>Treatment completed</a:t>
            </a:r>
          </a:p>
        </p:txBody>
      </p:sp>
      <p:cxnSp>
        <p:nvCxnSpPr>
          <p:cNvPr id="24" name="Straight Arrow Connector 23"/>
          <p:cNvCxnSpPr/>
          <p:nvPr/>
        </p:nvCxnSpPr>
        <p:spPr bwMode="auto">
          <a:xfrm flipH="1" flipV="1">
            <a:off x="2195736" y="4365104"/>
            <a:ext cx="1039239" cy="68407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ectangle 24"/>
          <p:cNvSpPr/>
          <p:nvPr/>
        </p:nvSpPr>
        <p:spPr bwMode="auto">
          <a:xfrm>
            <a:off x="5830062" y="5084334"/>
            <a:ext cx="2236404" cy="288032"/>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NZ" sz="1600" b="0" i="0" u="none" strike="noStrike" cap="none" normalizeH="0" baseline="0" dirty="0" smtClean="0">
                <a:ln>
                  <a:noFill/>
                </a:ln>
                <a:solidFill>
                  <a:schemeClr val="tx1"/>
                </a:solidFill>
                <a:effectLst/>
                <a:latin typeface="Arial" charset="0"/>
                <a:ea typeface="ＭＳ Ｐゴシック" charset="-128"/>
              </a:rPr>
              <a:t>Adenoma completed</a:t>
            </a:r>
          </a:p>
        </p:txBody>
      </p:sp>
      <p:cxnSp>
        <p:nvCxnSpPr>
          <p:cNvPr id="27" name="Straight Arrow Connector 26"/>
          <p:cNvCxnSpPr/>
          <p:nvPr/>
        </p:nvCxnSpPr>
        <p:spPr bwMode="auto">
          <a:xfrm flipV="1">
            <a:off x="5508104" y="4257092"/>
            <a:ext cx="1440160" cy="79208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520018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Bowel screening roll out in Midland</a:t>
            </a:r>
            <a:endParaRPr lang="en-NZ" dirty="0"/>
          </a:p>
        </p:txBody>
      </p:sp>
      <p:sp>
        <p:nvSpPr>
          <p:cNvPr id="3" name="Content Placeholder 2"/>
          <p:cNvSpPr>
            <a:spLocks noGrp="1"/>
          </p:cNvSpPr>
          <p:nvPr>
            <p:ph idx="1"/>
          </p:nvPr>
        </p:nvSpPr>
        <p:spPr>
          <a:xfrm>
            <a:off x="152400" y="990600"/>
            <a:ext cx="8812088" cy="5102696"/>
          </a:xfrm>
        </p:spPr>
        <p:txBody>
          <a:bodyPr/>
          <a:lstStyle/>
          <a:p>
            <a:r>
              <a:rPr lang="en-NZ" dirty="0" smtClean="0"/>
              <a:t>2018/19 – Waikato DHB (3</a:t>
            </a:r>
            <a:r>
              <a:rPr lang="en-NZ" baseline="30000" dirty="0" smtClean="0"/>
              <a:t>rd</a:t>
            </a:r>
            <a:r>
              <a:rPr lang="en-NZ" dirty="0" smtClean="0"/>
              <a:t> on list) and BSRC</a:t>
            </a:r>
          </a:p>
          <a:p>
            <a:pPr marL="0" indent="0">
              <a:buNone/>
            </a:pPr>
            <a:endParaRPr lang="en-NZ" dirty="0" smtClean="0"/>
          </a:p>
          <a:p>
            <a:r>
              <a:rPr lang="en-NZ" dirty="0" smtClean="0"/>
              <a:t>2019/20 – BOP, Tairawhiti, Lakes, Taranaki</a:t>
            </a:r>
          </a:p>
          <a:p>
            <a:pPr marL="0" indent="0">
              <a:buNone/>
            </a:pPr>
            <a:endParaRPr lang="en-NZ" dirty="0" smtClean="0"/>
          </a:p>
          <a:p>
            <a:r>
              <a:rPr lang="en-NZ" dirty="0" smtClean="0"/>
              <a:t>DHBs must be able to demonstrate readiness their ability to deliver a safe and effective bowel screening </a:t>
            </a:r>
          </a:p>
          <a:p>
            <a:endParaRPr lang="en-NZ" dirty="0" smtClean="0"/>
          </a:p>
          <a:p>
            <a:r>
              <a:rPr lang="en-NZ" dirty="0" smtClean="0"/>
              <a:t>Midland Bowel Screening Regional Centre -     design and planning phase</a:t>
            </a:r>
            <a:endParaRPr lang="en-NZ" dirty="0"/>
          </a:p>
        </p:txBody>
      </p:sp>
    </p:spTree>
    <p:extLst>
      <p:ext uri="{BB962C8B-B14F-4D97-AF65-F5344CB8AC3E}">
        <p14:creationId xmlns:p14="http://schemas.microsoft.com/office/powerpoint/2010/main" val="27008854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Midland bowel screening challenges v’s pilot</a:t>
            </a:r>
            <a:endParaRPr lang="en-NZ" dirty="0"/>
          </a:p>
        </p:txBody>
      </p:sp>
      <p:sp>
        <p:nvSpPr>
          <p:cNvPr id="3" name="Content Placeholder 2"/>
          <p:cNvSpPr>
            <a:spLocks noGrp="1"/>
          </p:cNvSpPr>
          <p:nvPr>
            <p:ph idx="1"/>
          </p:nvPr>
        </p:nvSpPr>
        <p:spPr>
          <a:xfrm>
            <a:off x="152400" y="990600"/>
            <a:ext cx="8812088" cy="5174704"/>
          </a:xfrm>
        </p:spPr>
        <p:txBody>
          <a:bodyPr/>
          <a:lstStyle/>
          <a:p>
            <a:r>
              <a:rPr lang="en-NZ" dirty="0" smtClean="0"/>
              <a:t>Midland Maori population 26.5%, Pilot 10%</a:t>
            </a:r>
          </a:p>
          <a:p>
            <a:r>
              <a:rPr lang="en-NZ" dirty="0" smtClean="0"/>
              <a:t>Pilot Maori participation rate</a:t>
            </a:r>
          </a:p>
          <a:p>
            <a:pPr lvl="1"/>
            <a:r>
              <a:rPr lang="en-NZ" dirty="0" smtClean="0"/>
              <a:t>round 1 &amp; 2 - 46%    European 63% &amp; 53%</a:t>
            </a:r>
          </a:p>
          <a:p>
            <a:pPr marL="457200" lvl="1" indent="0">
              <a:buNone/>
            </a:pPr>
            <a:endParaRPr lang="en-NZ" dirty="0" smtClean="0"/>
          </a:p>
          <a:p>
            <a:r>
              <a:rPr lang="en-NZ" dirty="0" smtClean="0"/>
              <a:t>Midland significantly higher number people living in socio-economic deprived areas</a:t>
            </a:r>
          </a:p>
          <a:p>
            <a:pPr marL="0" indent="0">
              <a:buNone/>
            </a:pPr>
            <a:endParaRPr lang="en-NZ" dirty="0" smtClean="0"/>
          </a:p>
          <a:p>
            <a:r>
              <a:rPr lang="en-NZ" dirty="0" smtClean="0"/>
              <a:t>Over 3,000 people 60-74 years unenrolled with GP</a:t>
            </a:r>
          </a:p>
          <a:p>
            <a:pPr marL="0" indent="0">
              <a:buNone/>
            </a:pPr>
            <a:endParaRPr lang="en-NZ" dirty="0" smtClean="0"/>
          </a:p>
          <a:p>
            <a:r>
              <a:rPr lang="en-NZ" dirty="0" smtClean="0"/>
              <a:t>Midland </a:t>
            </a:r>
            <a:r>
              <a:rPr lang="en-NZ" dirty="0"/>
              <a:t>greater geographical distance </a:t>
            </a:r>
          </a:p>
          <a:p>
            <a:pPr marL="0" indent="0">
              <a:buNone/>
            </a:pPr>
            <a:endParaRPr lang="en-NZ" dirty="0" smtClean="0"/>
          </a:p>
          <a:p>
            <a:pPr marL="0" indent="0">
              <a:buNone/>
            </a:pPr>
            <a:endParaRPr lang="en-NZ" dirty="0"/>
          </a:p>
        </p:txBody>
      </p:sp>
    </p:spTree>
    <p:extLst>
      <p:ext uri="{BB962C8B-B14F-4D97-AF65-F5344CB8AC3E}">
        <p14:creationId xmlns:p14="http://schemas.microsoft.com/office/powerpoint/2010/main" val="2489194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8640"/>
            <a:ext cx="4572000"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4999" y="3429000"/>
            <a:ext cx="3241500" cy="2766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501008"/>
            <a:ext cx="3131840" cy="2694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25916" y="191238"/>
            <a:ext cx="4618083"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loud Callout 1"/>
          <p:cNvSpPr/>
          <p:nvPr/>
        </p:nvSpPr>
        <p:spPr bwMode="auto">
          <a:xfrm>
            <a:off x="2833728" y="2564904"/>
            <a:ext cx="3384376" cy="1440160"/>
          </a:xfrm>
          <a:prstGeom prst="cloudCallou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NZ" sz="900" b="1" i="0" u="none" strike="noStrike" cap="none" normalizeH="0" baseline="0" dirty="0" smtClean="0">
              <a:ln>
                <a:noFill/>
              </a:ln>
              <a:solidFill>
                <a:schemeClr val="tx1"/>
              </a:solidFill>
              <a:effectLst/>
              <a:latin typeface="Arial" charset="0"/>
              <a:ea typeface="ＭＳ Ｐゴシック"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NZ" sz="3200" b="1" i="0" u="none" strike="noStrike" cap="none" normalizeH="0" baseline="0" dirty="0" smtClean="0">
                <a:ln>
                  <a:noFill/>
                </a:ln>
                <a:solidFill>
                  <a:schemeClr val="tx1"/>
                </a:solidFill>
                <a:effectLst/>
                <a:latin typeface="Arial" charset="0"/>
                <a:ea typeface="ＭＳ Ｐゴシック" charset="-128"/>
              </a:rPr>
              <a:t>Questions</a:t>
            </a:r>
          </a:p>
        </p:txBody>
      </p:sp>
      <p:pic>
        <p:nvPicPr>
          <p:cNvPr id="512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18104" y="3431598"/>
            <a:ext cx="2925895" cy="276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1428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NZ" altLang="en-US" sz="2800" smtClean="0">
                <a:cs typeface="Arial" charset="0"/>
              </a:rPr>
              <a:t>NZ cancer mortality 1948-2011</a:t>
            </a:r>
          </a:p>
        </p:txBody>
      </p:sp>
      <p:graphicFrame>
        <p:nvGraphicFramePr>
          <p:cNvPr id="6147" name="Content Placeholder 2"/>
          <p:cNvGraphicFramePr>
            <a:graphicFrameLocks noGrp="1"/>
          </p:cNvGraphicFramePr>
          <p:nvPr>
            <p:ph idx="1"/>
          </p:nvPr>
        </p:nvGraphicFramePr>
        <p:xfrm>
          <a:off x="238125" y="928688"/>
          <a:ext cx="8675688" cy="4525962"/>
        </p:xfrm>
        <a:graphic>
          <a:graphicData uri="http://schemas.openxmlformats.org/presentationml/2006/ole">
            <mc:AlternateContent xmlns:mc="http://schemas.openxmlformats.org/markup-compatibility/2006">
              <mc:Choice xmlns:v="urn:schemas-microsoft-com:vml" Requires="v">
                <p:oleObj spid="_x0000_s1054" r:id="rId4" imgW="8333954" imgH="4627265" progId="Excel.Sheet.8">
                  <p:embed/>
                </p:oleObj>
              </mc:Choice>
              <mc:Fallback>
                <p:oleObj r:id="rId4" imgW="8333954" imgH="4627265" progId="Excel.Sheet.8">
                  <p:embed/>
                  <p:pic>
                    <p:nvPicPr>
                      <p:cNvPr id="0" name=""/>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125" y="928688"/>
                        <a:ext cx="867568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8" name="Footer Placeholder 1"/>
          <p:cNvSpPr>
            <a:spLocks noGrp="1"/>
          </p:cNvSpPr>
          <p:nvPr>
            <p:ph type="ftr" sz="quarter" idx="4294967295"/>
          </p:nvPr>
        </p:nvSpPr>
        <p:spPr bwMode="auto">
          <a:xfrm>
            <a:off x="4150043" y="5880694"/>
            <a:ext cx="2895600" cy="2682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Arial" charset="0"/>
                <a:ea typeface="ＭＳ Ｐゴシック" pitchFamily="4" charset="-128"/>
              </a:defRPr>
            </a:lvl1pPr>
            <a:lvl2pPr marL="742950" indent="-285750">
              <a:spcBef>
                <a:spcPct val="20000"/>
              </a:spcBef>
              <a:buChar char="–"/>
              <a:defRPr sz="2800">
                <a:solidFill>
                  <a:schemeClr val="tx1"/>
                </a:solidFill>
                <a:latin typeface="Arial" charset="0"/>
                <a:ea typeface="ＭＳ Ｐゴシック" pitchFamily="4" charset="-128"/>
              </a:defRPr>
            </a:lvl2pPr>
            <a:lvl3pPr marL="1143000" indent="-228600">
              <a:spcBef>
                <a:spcPct val="20000"/>
              </a:spcBef>
              <a:buChar char="•"/>
              <a:defRPr sz="2400">
                <a:solidFill>
                  <a:schemeClr val="tx1"/>
                </a:solidFill>
                <a:latin typeface="Arial" charset="0"/>
                <a:ea typeface="ＭＳ Ｐゴシック" pitchFamily="4" charset="-128"/>
              </a:defRPr>
            </a:lvl3pPr>
            <a:lvl4pPr marL="1600200" indent="-228600">
              <a:spcBef>
                <a:spcPct val="20000"/>
              </a:spcBef>
              <a:buChar char="–"/>
              <a:defRPr sz="2000">
                <a:solidFill>
                  <a:schemeClr val="tx1"/>
                </a:solidFill>
                <a:latin typeface="Arial" charset="0"/>
                <a:ea typeface="ＭＳ Ｐゴシック" pitchFamily="4" charset="-128"/>
              </a:defRPr>
            </a:lvl4pPr>
            <a:lvl5pPr marL="2057400" indent="-228600">
              <a:spcBef>
                <a:spcPct val="20000"/>
              </a:spcBef>
              <a:buChar char="»"/>
              <a:defRPr sz="2000">
                <a:solidFill>
                  <a:schemeClr val="tx1"/>
                </a:solidFill>
                <a:latin typeface="Arial" charset="0"/>
                <a:ea typeface="ＭＳ Ｐゴシック" pitchFamily="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9pPr>
          </a:lstStyle>
          <a:p>
            <a:pPr eaLnBrk="0" fontAlgn="base" hangingPunct="0">
              <a:spcBef>
                <a:spcPct val="0"/>
              </a:spcBef>
              <a:spcAft>
                <a:spcPct val="0"/>
              </a:spcAft>
              <a:buFontTx/>
              <a:buNone/>
            </a:pPr>
            <a:r>
              <a:rPr lang="en-NZ" altLang="en-US" sz="800" dirty="0">
                <a:solidFill>
                  <a:prstClr val="black"/>
                </a:solidFill>
              </a:rPr>
              <a:t>Source: NZ Cancer Registry</a:t>
            </a:r>
          </a:p>
        </p:txBody>
      </p:sp>
    </p:spTree>
    <p:extLst>
      <p:ext uri="{BB962C8B-B14F-4D97-AF65-F5344CB8AC3E}">
        <p14:creationId xmlns:p14="http://schemas.microsoft.com/office/powerpoint/2010/main" val="1091113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NZ" altLang="en-US" sz="2800" smtClean="0"/>
              <a:t>NZ cancer survival rates are behind Australia</a:t>
            </a:r>
          </a:p>
        </p:txBody>
      </p:sp>
      <p:pic>
        <p:nvPicPr>
          <p:cNvPr id="7172"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555625" y="1435100"/>
            <a:ext cx="3600450" cy="2667000"/>
          </a:xfrm>
        </p:spPr>
      </p:pic>
      <p:pic>
        <p:nvPicPr>
          <p:cNvPr id="7173"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35500" y="1446213"/>
            <a:ext cx="3600450"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30588" y="5747987"/>
            <a:ext cx="6822219" cy="338554"/>
          </a:xfrm>
          <a:prstGeom prst="rect">
            <a:avLst/>
          </a:prstGeom>
        </p:spPr>
        <p:txBody>
          <a:bodyPr wrap="square">
            <a:spAutoFit/>
          </a:bodyPr>
          <a:lstStyle/>
          <a:p>
            <a:pPr eaLnBrk="0" fontAlgn="base" hangingPunct="0">
              <a:spcBef>
                <a:spcPct val="0"/>
              </a:spcBef>
              <a:spcAft>
                <a:spcPct val="0"/>
              </a:spcAft>
            </a:pPr>
            <a:r>
              <a:rPr lang="en-NZ" altLang="en-US" sz="800" dirty="0">
                <a:solidFill>
                  <a:prstClr val="black"/>
                </a:solidFill>
              </a:rPr>
              <a:t>Source: NZMJ 19 December 2014, Comparison of cancer survival in New Zealand and Australia, 2006–2010</a:t>
            </a:r>
            <a:r>
              <a:rPr lang="en-NZ" altLang="en-US" sz="800" b="1" dirty="0">
                <a:solidFill>
                  <a:prstClr val="black"/>
                </a:solidFill>
              </a:rPr>
              <a:t>, </a:t>
            </a:r>
            <a:r>
              <a:rPr lang="en-NZ" altLang="en-US" sz="800" dirty="0" err="1">
                <a:solidFill>
                  <a:prstClr val="black"/>
                </a:solidFill>
              </a:rPr>
              <a:t>Phyu</a:t>
            </a:r>
            <a:r>
              <a:rPr lang="en-NZ" altLang="en-US" sz="800" dirty="0">
                <a:solidFill>
                  <a:prstClr val="black"/>
                </a:solidFill>
              </a:rPr>
              <a:t> S Aye, J Mark Elwood, Vladimir </a:t>
            </a:r>
            <a:r>
              <a:rPr lang="en-NZ" altLang="en-US" sz="800" dirty="0" err="1">
                <a:solidFill>
                  <a:prstClr val="black"/>
                </a:solidFill>
              </a:rPr>
              <a:t>Stevanovic</a:t>
            </a:r>
            <a:endParaRPr lang="en-NZ" altLang="en-US" sz="800" dirty="0">
              <a:solidFill>
                <a:prstClr val="black"/>
              </a:solidFill>
            </a:endParaRPr>
          </a:p>
        </p:txBody>
      </p:sp>
    </p:spTree>
    <p:extLst>
      <p:ext uri="{BB962C8B-B14F-4D97-AF65-F5344CB8AC3E}">
        <p14:creationId xmlns:p14="http://schemas.microsoft.com/office/powerpoint/2010/main" val="755405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sz="2800" i="1" smtClean="0"/>
              <a:t>NZ amenable mortality rates 2001-2011</a:t>
            </a:r>
            <a:endParaRPr lang="en-NZ" altLang="en-US" sz="2800" i="1" smtClean="0"/>
          </a:p>
        </p:txBody>
      </p:sp>
      <p:pic>
        <p:nvPicPr>
          <p:cNvPr id="4" name="Table Placeholder 3" title="Figure 6: Amenable mortality rates per 100,000 people aged 0–74 years, by sex and ethnicity, 2000–2011"/>
          <p:cNvPicPr>
            <a:picLocks noGrp="1"/>
          </p:cNvPicPr>
          <p:nvPr>
            <p:ph type="tbl" idx="1"/>
          </p:nvPr>
        </p:nvPicPr>
        <p:blipFill>
          <a:blip r:embed="rId3"/>
          <a:stretch>
            <a:fillRect/>
          </a:stretch>
        </p:blipFill>
        <p:spPr>
          <a:xfrm>
            <a:off x="174625" y="981075"/>
            <a:ext cx="8818563" cy="5149850"/>
          </a:xfrm>
        </p:spPr>
      </p:pic>
    </p:spTree>
    <p:extLst>
      <p:ext uri="{BB962C8B-B14F-4D97-AF65-F5344CB8AC3E}">
        <p14:creationId xmlns:p14="http://schemas.microsoft.com/office/powerpoint/2010/main" val="3608062442"/>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NZ" altLang="en-US" sz="2800" smtClean="0"/>
              <a:t>NZ cancer inequities in treatment and outcomes</a:t>
            </a:r>
          </a:p>
        </p:txBody>
      </p:sp>
      <p:pic>
        <p:nvPicPr>
          <p:cNvPr id="5" name="Picture 4" descr="1-year and 5-year survival&#10;" title="Graph legend"/>
          <p:cNvPicPr/>
          <p:nvPr/>
        </p:nvPicPr>
        <p:blipFill rotWithShape="1">
          <a:blip r:embed="rId3"/>
          <a:srcRect l="29444" t="40444" r="62222" b="55556"/>
          <a:stretch/>
        </p:blipFill>
        <p:spPr bwMode="auto">
          <a:xfrm>
            <a:off x="3825875" y="2133600"/>
            <a:ext cx="1336675" cy="400050"/>
          </a:xfrm>
          <a:prstGeom prst="rect">
            <a:avLst/>
          </a:prstGeom>
          <a:ln>
            <a:noFill/>
          </a:ln>
          <a:extLst>
            <a:ext uri="{53640926-AAD7-44D8-BBD7-CCE9431645EC}">
              <a14:shadowObscured xmlns:a14="http://schemas.microsoft.com/office/drawing/2010/main"/>
            </a:ext>
          </a:extLst>
        </p:spPr>
      </p:pic>
      <p:sp>
        <p:nvSpPr>
          <p:cNvPr id="10244" name="TextBox 1"/>
          <p:cNvSpPr txBox="1">
            <a:spLocks noChangeArrowheads="1"/>
          </p:cNvSpPr>
          <p:nvPr/>
        </p:nvSpPr>
        <p:spPr bwMode="auto">
          <a:xfrm>
            <a:off x="468313" y="6453188"/>
            <a:ext cx="316706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Arial" charset="0"/>
                <a:ea typeface="ＭＳ Ｐゴシック" pitchFamily="4" charset="-128"/>
              </a:defRPr>
            </a:lvl1pPr>
            <a:lvl2pPr marL="742950" indent="-285750">
              <a:spcBef>
                <a:spcPct val="20000"/>
              </a:spcBef>
              <a:buChar char="–"/>
              <a:defRPr sz="2800">
                <a:solidFill>
                  <a:schemeClr val="tx1"/>
                </a:solidFill>
                <a:latin typeface="Arial" charset="0"/>
                <a:ea typeface="ＭＳ Ｐゴシック" pitchFamily="4" charset="-128"/>
              </a:defRPr>
            </a:lvl2pPr>
            <a:lvl3pPr marL="1143000" indent="-228600">
              <a:spcBef>
                <a:spcPct val="20000"/>
              </a:spcBef>
              <a:buChar char="•"/>
              <a:defRPr sz="2400">
                <a:solidFill>
                  <a:schemeClr val="tx1"/>
                </a:solidFill>
                <a:latin typeface="Arial" charset="0"/>
                <a:ea typeface="ＭＳ Ｐゴシック" pitchFamily="4" charset="-128"/>
              </a:defRPr>
            </a:lvl3pPr>
            <a:lvl4pPr marL="1600200" indent="-228600">
              <a:spcBef>
                <a:spcPct val="20000"/>
              </a:spcBef>
              <a:buChar char="–"/>
              <a:defRPr sz="2000">
                <a:solidFill>
                  <a:schemeClr val="tx1"/>
                </a:solidFill>
                <a:latin typeface="Arial" charset="0"/>
                <a:ea typeface="ＭＳ Ｐゴシック" pitchFamily="4" charset="-128"/>
              </a:defRPr>
            </a:lvl4pPr>
            <a:lvl5pPr marL="2057400" indent="-228600">
              <a:spcBef>
                <a:spcPct val="20000"/>
              </a:spcBef>
              <a:buChar char="»"/>
              <a:defRPr sz="2000">
                <a:solidFill>
                  <a:schemeClr val="tx1"/>
                </a:solidFill>
                <a:latin typeface="Arial" charset="0"/>
                <a:ea typeface="ＭＳ Ｐゴシック" pitchFamily="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9pPr>
          </a:lstStyle>
          <a:p>
            <a:pPr eaLnBrk="0" fontAlgn="base" hangingPunct="0">
              <a:spcBef>
                <a:spcPct val="0"/>
              </a:spcBef>
              <a:spcAft>
                <a:spcPct val="0"/>
              </a:spcAft>
              <a:buFontTx/>
              <a:buNone/>
            </a:pPr>
            <a:r>
              <a:rPr lang="en-NZ" altLang="en-US" sz="1200">
                <a:solidFill>
                  <a:prstClr val="black"/>
                </a:solidFill>
                <a:latin typeface="Georgia" pitchFamily="18" charset="0"/>
              </a:rPr>
              <a:t>All adult cancers, 2010-11</a:t>
            </a:r>
          </a:p>
        </p:txBody>
      </p:sp>
      <p:sp>
        <p:nvSpPr>
          <p:cNvPr id="10245" name="Footer Placeholder 1"/>
          <p:cNvSpPr>
            <a:spLocks noGrp="1"/>
          </p:cNvSpPr>
          <p:nvPr>
            <p:ph type="ftr" sz="quarter" idx="4294967295"/>
          </p:nvPr>
        </p:nvSpPr>
        <p:spPr bwMode="auto">
          <a:xfrm>
            <a:off x="468312" y="5780253"/>
            <a:ext cx="5566727" cy="3397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Arial" charset="0"/>
                <a:ea typeface="ＭＳ Ｐゴシック" pitchFamily="4" charset="-128"/>
              </a:defRPr>
            </a:lvl1pPr>
            <a:lvl2pPr marL="742950" indent="-285750">
              <a:spcBef>
                <a:spcPct val="20000"/>
              </a:spcBef>
              <a:buChar char="–"/>
              <a:defRPr sz="2800">
                <a:solidFill>
                  <a:schemeClr val="tx1"/>
                </a:solidFill>
                <a:latin typeface="Arial" charset="0"/>
                <a:ea typeface="ＭＳ Ｐゴシック" pitchFamily="4" charset="-128"/>
              </a:defRPr>
            </a:lvl2pPr>
            <a:lvl3pPr marL="1143000" indent="-228600">
              <a:spcBef>
                <a:spcPct val="20000"/>
              </a:spcBef>
              <a:buChar char="•"/>
              <a:defRPr sz="2400">
                <a:solidFill>
                  <a:schemeClr val="tx1"/>
                </a:solidFill>
                <a:latin typeface="Arial" charset="0"/>
                <a:ea typeface="ＭＳ Ｐゴシック" pitchFamily="4" charset="-128"/>
              </a:defRPr>
            </a:lvl3pPr>
            <a:lvl4pPr marL="1600200" indent="-228600">
              <a:spcBef>
                <a:spcPct val="20000"/>
              </a:spcBef>
              <a:buChar char="–"/>
              <a:defRPr sz="2000">
                <a:solidFill>
                  <a:schemeClr val="tx1"/>
                </a:solidFill>
                <a:latin typeface="Arial" charset="0"/>
                <a:ea typeface="ＭＳ Ｐゴシック" pitchFamily="4" charset="-128"/>
              </a:defRPr>
            </a:lvl4pPr>
            <a:lvl5pPr marL="2057400" indent="-228600">
              <a:spcBef>
                <a:spcPct val="20000"/>
              </a:spcBef>
              <a:buChar char="»"/>
              <a:defRPr sz="2000">
                <a:solidFill>
                  <a:schemeClr val="tx1"/>
                </a:solidFill>
                <a:latin typeface="Arial" charset="0"/>
                <a:ea typeface="ＭＳ Ｐゴシック" pitchFamily="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4" charset="-128"/>
              </a:defRPr>
            </a:lvl9pPr>
          </a:lstStyle>
          <a:p>
            <a:pPr eaLnBrk="0" fontAlgn="base" hangingPunct="0">
              <a:spcBef>
                <a:spcPct val="0"/>
              </a:spcBef>
              <a:spcAft>
                <a:spcPct val="0"/>
              </a:spcAft>
              <a:buFontTx/>
              <a:buNone/>
            </a:pPr>
            <a:r>
              <a:rPr lang="en-NZ" altLang="en-US" sz="800" dirty="0">
                <a:solidFill>
                  <a:prstClr val="black"/>
                </a:solidFill>
              </a:rPr>
              <a:t>Source: Cancer patient survival covering the period 1994–2011 : Ministry of Health, 2015</a:t>
            </a:r>
          </a:p>
        </p:txBody>
      </p:sp>
      <p:graphicFrame>
        <p:nvGraphicFramePr>
          <p:cNvPr id="11" name="Content Placeholder 10" title="Cumulative relative survival, by ethnic group, 1994–2011"/>
          <p:cNvGraphicFramePr>
            <a:graphicFrameLocks noGrp="1"/>
          </p:cNvGraphicFramePr>
          <p:nvPr>
            <p:ph idx="1"/>
          </p:nvPr>
        </p:nvGraphicFramePr>
        <p:xfrm>
          <a:off x="214685" y="1056157"/>
          <a:ext cx="8682825" cy="452596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36304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NZ" altLang="en-US" smtClean="0"/>
              <a:t>Registrations 			Mortality</a:t>
            </a:r>
          </a:p>
        </p:txBody>
      </p:sp>
      <p:pic>
        <p:nvPicPr>
          <p:cNvPr id="12291" name="Picture 3"/>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54025" y="762000"/>
            <a:ext cx="4121150" cy="5867400"/>
          </a:xfrm>
        </p:spPr>
      </p:pic>
      <p:pic>
        <p:nvPicPr>
          <p:cNvPr id="12292" name="Picture 4"/>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878388" y="762000"/>
            <a:ext cx="4111625" cy="5867400"/>
          </a:xfrm>
        </p:spPr>
      </p:pic>
    </p:spTree>
    <p:extLst>
      <p:ext uri="{BB962C8B-B14F-4D97-AF65-F5344CB8AC3E}">
        <p14:creationId xmlns:p14="http://schemas.microsoft.com/office/powerpoint/2010/main" val="28448264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prstClr val="white"/>
                </a:solidFill>
              </a:rPr>
              <a:t>Vision and strategic objectives</a:t>
            </a:r>
            <a:endParaRPr lang="en-NZ"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08720"/>
            <a:ext cx="9144000" cy="52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92655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7"/>
          <p:cNvSpPr>
            <a:spLocks noGrp="1"/>
          </p:cNvSpPr>
          <p:nvPr>
            <p:ph type="title"/>
          </p:nvPr>
        </p:nvSpPr>
        <p:spPr/>
        <p:txBody>
          <a:bodyPr/>
          <a:lstStyle/>
          <a:p>
            <a:r>
              <a:rPr lang="en-US" altLang="en-US" sz="3200" smtClean="0">
                <a:latin typeface="Calibri" pitchFamily="34" charset="0"/>
              </a:rPr>
              <a:t>Midland Cancer Network - Who are we</a:t>
            </a:r>
            <a:endParaRPr lang="en-NZ" altLang="en-US" sz="3200" smtClean="0">
              <a:latin typeface="Calibri" pitchFamily="34" charset="0"/>
            </a:endParaRPr>
          </a:p>
        </p:txBody>
      </p:sp>
      <p:sp>
        <p:nvSpPr>
          <p:cNvPr id="18436" name="Content Placeholder 2"/>
          <p:cNvSpPr>
            <a:spLocks noGrp="1"/>
          </p:cNvSpPr>
          <p:nvPr>
            <p:ph idx="1"/>
          </p:nvPr>
        </p:nvSpPr>
        <p:spPr>
          <a:xfrm>
            <a:off x="152400" y="990600"/>
            <a:ext cx="8832850" cy="4543425"/>
          </a:xfrm>
        </p:spPr>
        <p:txBody>
          <a:bodyPr/>
          <a:lstStyle/>
          <a:p>
            <a:r>
              <a:rPr lang="en-NZ" altLang="en-US" smtClean="0"/>
              <a:t>all stakeholders involved in cancer control</a:t>
            </a:r>
          </a:p>
          <a:p>
            <a:r>
              <a:rPr lang="en-NZ" altLang="en-US" smtClean="0"/>
              <a:t>primary, public health, secondary-tertiary</a:t>
            </a:r>
          </a:p>
          <a:p>
            <a:r>
              <a:rPr lang="en-NZ" altLang="en-US" smtClean="0"/>
              <a:t>health professionals, planning &amp; funding, service management </a:t>
            </a:r>
          </a:p>
          <a:p>
            <a:r>
              <a:rPr lang="en-NZ" altLang="en-US" smtClean="0"/>
              <a:t>non-government organisations</a:t>
            </a:r>
          </a:p>
          <a:p>
            <a:r>
              <a:rPr lang="en-NZ" altLang="en-US" smtClean="0"/>
              <a:t>Maori health providers</a:t>
            </a:r>
          </a:p>
          <a:p>
            <a:r>
              <a:rPr lang="en-NZ" altLang="en-US" smtClean="0"/>
              <a:t>consumers and carers</a:t>
            </a:r>
          </a:p>
          <a:p>
            <a:r>
              <a:rPr lang="en-NZ" altLang="en-US" smtClean="0"/>
              <a:t>network management team</a:t>
            </a:r>
          </a:p>
          <a:p>
            <a:r>
              <a:rPr lang="en-NZ" altLang="en-US" smtClean="0"/>
              <a:t>work across organisational and service boundaries</a:t>
            </a:r>
          </a:p>
        </p:txBody>
      </p:sp>
    </p:spTree>
    <p:extLst>
      <p:ext uri="{BB962C8B-B14F-4D97-AF65-F5344CB8AC3E}">
        <p14:creationId xmlns:p14="http://schemas.microsoft.com/office/powerpoint/2010/main" val="268174296"/>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ank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816</TotalTime>
  <Words>3511</Words>
  <Application>Microsoft Office PowerPoint</Application>
  <PresentationFormat>On-screen Show (4:3)</PresentationFormat>
  <Paragraphs>618</Paragraphs>
  <Slides>26</Slides>
  <Notes>24</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26</vt:i4>
      </vt:variant>
    </vt:vector>
  </HeadingPairs>
  <TitlesOfParts>
    <vt:vector size="30" baseType="lpstr">
      <vt:lpstr>Blank Presentation</vt:lpstr>
      <vt:lpstr>1_Default Design</vt:lpstr>
      <vt:lpstr>1_Blank Presentation</vt:lpstr>
      <vt:lpstr>Microsoft Excel 97-2003 Worksheet</vt:lpstr>
      <vt:lpstr>Midland Region  All Boards Development Days</vt:lpstr>
      <vt:lpstr>NZ cancer incidence 1948-2011</vt:lpstr>
      <vt:lpstr>NZ cancer mortality 1948-2011</vt:lpstr>
      <vt:lpstr>NZ cancer survival rates are behind Australia</vt:lpstr>
      <vt:lpstr>NZ amenable mortality rates 2001-2011</vt:lpstr>
      <vt:lpstr>NZ cancer inequities in treatment and outcomes</vt:lpstr>
      <vt:lpstr>Registrations    Mortality</vt:lpstr>
      <vt:lpstr>Vision and strategic objectives</vt:lpstr>
      <vt:lpstr>Midland Cancer Network - Who are we</vt:lpstr>
      <vt:lpstr>Midland Cancer Network governance</vt:lpstr>
      <vt:lpstr>Faster Cancer Health Target</vt:lpstr>
      <vt:lpstr>Cancer Health Target</vt:lpstr>
      <vt:lpstr>FCT Midland performance &amp; national average</vt:lpstr>
      <vt:lpstr>We know targets work</vt:lpstr>
      <vt:lpstr>18 months on – some successes to date</vt:lpstr>
      <vt:lpstr>Routes to cancer diagnosis and treatment project</vt:lpstr>
      <vt:lpstr>Emergency Department route to diagnosis</vt:lpstr>
      <vt:lpstr>Why does route to diagnosis matter?</vt:lpstr>
      <vt:lpstr>One Year Mortality – a different DHB</vt:lpstr>
      <vt:lpstr>Areas of challenges &amp; key initiatives moving forward</vt:lpstr>
      <vt:lpstr>Bowel screening overview</vt:lpstr>
      <vt:lpstr>Bowel screening invite &amp; take the test pathway </vt:lpstr>
      <vt:lpstr>Pathway for positive result</vt:lpstr>
      <vt:lpstr>Bowel screening roll out in Midland</vt:lpstr>
      <vt:lpstr>Midland bowel screening challenges v’s pilot</vt:lpstr>
      <vt:lpstr>PowerPoint Presentation</vt:lpstr>
    </vt:vector>
  </TitlesOfParts>
  <Company>Waikato DHB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Midland Region  All Boards Development Days</dc:title>
  <dc:creator>Jan Smith</dc:creator>
  <cp:lastModifiedBy>Patricia Morais</cp:lastModifiedBy>
  <cp:revision>43</cp:revision>
  <cp:lastPrinted>2017-03-29T18:59:31Z</cp:lastPrinted>
  <dcterms:created xsi:type="dcterms:W3CDTF">2017-03-27T22:10:45Z</dcterms:created>
  <dcterms:modified xsi:type="dcterms:W3CDTF">2017-04-06T23:50:49Z</dcterms:modified>
</cp:coreProperties>
</file>