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1" r:id="rId4"/>
    <p:sldId id="257" r:id="rId5"/>
    <p:sldId id="258" r:id="rId6"/>
    <p:sldId id="259" r:id="rId7"/>
    <p:sldId id="260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6" d="100"/>
          <a:sy n="86" d="100"/>
        </p:scale>
        <p:origin x="930" y="3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CF93D-B99F-4C2C-9134-FB6DD74A34A8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DBF5-38D2-4954-954B-935FA8E5F6C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CF93D-B99F-4C2C-9134-FB6DD74A34A8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DBF5-38D2-4954-954B-935FA8E5F6C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CF93D-B99F-4C2C-9134-FB6DD74A34A8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DBF5-38D2-4954-954B-935FA8E5F6C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CF93D-B99F-4C2C-9134-FB6DD74A34A8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DBF5-38D2-4954-954B-935FA8E5F6C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CF93D-B99F-4C2C-9134-FB6DD74A34A8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DBF5-38D2-4954-954B-935FA8E5F6C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CF93D-B99F-4C2C-9134-FB6DD74A34A8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DBF5-38D2-4954-954B-935FA8E5F6C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CF93D-B99F-4C2C-9134-FB6DD74A34A8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DBF5-38D2-4954-954B-935FA8E5F6C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CF93D-B99F-4C2C-9134-FB6DD74A34A8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DBF5-38D2-4954-954B-935FA8E5F6C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CF93D-B99F-4C2C-9134-FB6DD74A34A8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DBF5-38D2-4954-954B-935FA8E5F6C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CF93D-B99F-4C2C-9134-FB6DD74A34A8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DBF5-38D2-4954-954B-935FA8E5F6C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CF93D-B99F-4C2C-9134-FB6DD74A34A8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B8BDBF5-38D2-4954-954B-935FA8E5F6CB}" type="slidenum">
              <a:rPr lang="en-NZ" smtClean="0"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EBCF93D-B99F-4C2C-9134-FB6DD74A34A8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B8BDBF5-38D2-4954-954B-935FA8E5F6CB}" type="slidenum">
              <a:rPr lang="en-NZ" smtClean="0"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vMUUKtF_BF0?t=18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3Fd-S66Nqio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Integrated Care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Midlands DHB’s Board Development</a:t>
            </a:r>
          </a:p>
          <a:p>
            <a:r>
              <a:rPr lang="en-NZ" dirty="0" smtClean="0"/>
              <a:t>Rotorua</a:t>
            </a:r>
          </a:p>
          <a:p>
            <a:r>
              <a:rPr lang="en-NZ" dirty="0" smtClean="0"/>
              <a:t>10</a:t>
            </a:r>
            <a:r>
              <a:rPr lang="en-NZ" baseline="30000" dirty="0" smtClean="0"/>
              <a:t>th</a:t>
            </a:r>
            <a:r>
              <a:rPr lang="en-NZ" dirty="0" smtClean="0"/>
              <a:t> April 2017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86973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Co-ordinated care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Clear care pathways designed by all healthcare providers and including patient input</a:t>
            </a:r>
          </a:p>
          <a:p>
            <a:r>
              <a:rPr lang="en-NZ" dirty="0" smtClean="0"/>
              <a:t>Reducing inappropriate variation</a:t>
            </a:r>
          </a:p>
          <a:p>
            <a:r>
              <a:rPr lang="en-NZ" dirty="0" smtClean="0"/>
              <a:t>Electronic referrals that support clinicians to do the right thing</a:t>
            </a:r>
          </a:p>
          <a:p>
            <a:r>
              <a:rPr lang="en-NZ" dirty="0" smtClean="0"/>
              <a:t>Focus on equity</a:t>
            </a:r>
            <a:endParaRPr lang="en-N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625" y="4741774"/>
            <a:ext cx="4497224" cy="1023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932918"/>
            <a:ext cx="35909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772" y="5847193"/>
            <a:ext cx="27051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3787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7" y="1205536"/>
            <a:ext cx="7362825" cy="526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62986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828" y="704088"/>
            <a:ext cx="8656890" cy="757243"/>
          </a:xfrm>
        </p:spPr>
        <p:txBody>
          <a:bodyPr>
            <a:noAutofit/>
          </a:bodyPr>
          <a:lstStyle/>
          <a:p>
            <a:r>
              <a:rPr lang="en-NZ" sz="4000" dirty="0" smtClean="0"/>
              <a:t>Creating an environment for integration</a:t>
            </a:r>
            <a:endParaRPr lang="en-NZ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MURIAL</a:t>
            </a:r>
          </a:p>
          <a:p>
            <a:r>
              <a:rPr lang="en-NZ" dirty="0" smtClean="0"/>
              <a:t>Contracting for outcomes</a:t>
            </a:r>
          </a:p>
          <a:p>
            <a:r>
              <a:rPr lang="en-NZ" dirty="0" smtClean="0"/>
              <a:t>Flexibility of funding</a:t>
            </a:r>
          </a:p>
          <a:p>
            <a:r>
              <a:rPr lang="en-NZ" dirty="0" smtClean="0"/>
              <a:t>Move from protecting our patch to serving our communities</a:t>
            </a:r>
          </a:p>
          <a:p>
            <a:r>
              <a:rPr lang="en-NZ" dirty="0" smtClean="0"/>
              <a:t>Using technology to support integration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40564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System Level Measures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 </a:t>
            </a:r>
            <a:r>
              <a:rPr lang="en-NZ" dirty="0" smtClean="0"/>
              <a:t>Ministry’s </a:t>
            </a:r>
            <a:r>
              <a:rPr lang="en-NZ" dirty="0" smtClean="0"/>
              <a:t>tool to drive better integration</a:t>
            </a:r>
          </a:p>
          <a:p>
            <a:r>
              <a:rPr lang="en-NZ" dirty="0" smtClean="0"/>
              <a:t>Only by working together will we achieve these outcomes</a:t>
            </a:r>
          </a:p>
          <a:p>
            <a:r>
              <a:rPr lang="en-NZ" dirty="0" smtClean="0"/>
              <a:t>Uses quality improvement methodology</a:t>
            </a:r>
          </a:p>
          <a:p>
            <a:r>
              <a:rPr lang="en-NZ" dirty="0" smtClean="0"/>
              <a:t>Districts choose their own local contributory measures</a:t>
            </a:r>
          </a:p>
          <a:p>
            <a:r>
              <a:rPr lang="en-NZ" dirty="0" smtClean="0"/>
              <a:t>Improvement plans are developed to achieve against the contributory measures</a:t>
            </a:r>
          </a:p>
          <a:p>
            <a:r>
              <a:rPr lang="en-NZ" dirty="0" smtClean="0"/>
              <a:t>Over seen by Alliance Leadership Teams</a:t>
            </a:r>
          </a:p>
        </p:txBody>
      </p:sp>
    </p:spTree>
    <p:extLst>
      <p:ext uri="{BB962C8B-B14F-4D97-AF65-F5344CB8AC3E}">
        <p14:creationId xmlns:p14="http://schemas.microsoft.com/office/powerpoint/2010/main" val="227472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System Level Measures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Reducing hospital admissions for children aged 0-4</a:t>
            </a:r>
          </a:p>
          <a:p>
            <a:r>
              <a:rPr lang="en-NZ" dirty="0"/>
              <a:t>Reducing the number of days people spend in hospital receiving unplanned care</a:t>
            </a:r>
          </a:p>
          <a:p>
            <a:r>
              <a:rPr lang="en-NZ" dirty="0"/>
              <a:t>Reducing the number of people dying of preventable conditions before the age of 75</a:t>
            </a:r>
          </a:p>
          <a:p>
            <a:r>
              <a:rPr lang="en-NZ" dirty="0"/>
              <a:t>Improving peoples experience of care - Empowerment</a:t>
            </a:r>
          </a:p>
          <a:p>
            <a:r>
              <a:rPr lang="en-NZ" dirty="0" smtClean="0"/>
              <a:t>Youth health</a:t>
            </a:r>
          </a:p>
          <a:p>
            <a:r>
              <a:rPr lang="en-NZ" dirty="0" smtClean="0"/>
              <a:t>Children living in smoke free households – BOP merging with ASH 0-4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183159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Health in all policies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How wide should we seek to integrate?</a:t>
            </a:r>
          </a:p>
          <a:p>
            <a:r>
              <a:rPr lang="en-NZ" dirty="0" smtClean="0"/>
              <a:t>Iwi</a:t>
            </a:r>
          </a:p>
          <a:p>
            <a:r>
              <a:rPr lang="en-NZ" dirty="0" smtClean="0"/>
              <a:t>Social Welfare</a:t>
            </a:r>
          </a:p>
          <a:p>
            <a:r>
              <a:rPr lang="en-NZ" dirty="0" smtClean="0"/>
              <a:t>Police</a:t>
            </a:r>
          </a:p>
          <a:p>
            <a:r>
              <a:rPr lang="en-NZ" dirty="0" smtClean="0"/>
              <a:t>Schools</a:t>
            </a:r>
          </a:p>
          <a:p>
            <a:r>
              <a:rPr lang="en-NZ" dirty="0" smtClean="0"/>
              <a:t>Council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637760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Board’s role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What will you do to support integrated care?</a:t>
            </a:r>
          </a:p>
          <a:p>
            <a:r>
              <a:rPr lang="en-NZ" dirty="0" smtClean="0"/>
              <a:t>How will you know that we are improving?</a:t>
            </a:r>
          </a:p>
          <a:p>
            <a:r>
              <a:rPr lang="en-NZ" dirty="0" smtClean="0"/>
              <a:t>What information do you need?</a:t>
            </a:r>
          </a:p>
          <a:p>
            <a:r>
              <a:rPr lang="en-NZ" dirty="0" smtClean="0"/>
              <a:t>How can we communicate with our communities?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8586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NZ" sz="8000" dirty="0" smtClean="0">
                <a:hlinkClick r:id="rId2"/>
              </a:rPr>
              <a:t>Simple!</a:t>
            </a:r>
            <a:endParaRPr lang="en-NZ" sz="8000" dirty="0"/>
          </a:p>
        </p:txBody>
      </p:sp>
    </p:spTree>
    <p:extLst>
      <p:ext uri="{BB962C8B-B14F-4D97-AF65-F5344CB8AC3E}">
        <p14:creationId xmlns:p14="http://schemas.microsoft.com/office/powerpoint/2010/main" val="203533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It’s complicated but…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What is more important than..</a:t>
            </a:r>
          </a:p>
          <a:p>
            <a:pPr lvl="1">
              <a:buClr>
                <a:schemeClr val="accent5">
                  <a:lumMod val="75000"/>
                </a:schemeClr>
              </a:buClr>
            </a:pPr>
            <a:r>
              <a:rPr lang="en-NZ" dirty="0" smtClean="0"/>
              <a:t>Reducing the number of children accessing specialist care</a:t>
            </a:r>
          </a:p>
          <a:p>
            <a:pPr lvl="1">
              <a:buClr>
                <a:schemeClr val="accent5">
                  <a:lumMod val="75000"/>
                </a:schemeClr>
              </a:buClr>
            </a:pPr>
            <a:r>
              <a:rPr lang="en-NZ" dirty="0" smtClean="0"/>
              <a:t>Reducing the number of people dying prematurely</a:t>
            </a:r>
          </a:p>
          <a:p>
            <a:pPr lvl="1">
              <a:buClr>
                <a:schemeClr val="accent5">
                  <a:lumMod val="75000"/>
                </a:schemeClr>
              </a:buClr>
            </a:pPr>
            <a:r>
              <a:rPr lang="en-NZ" dirty="0" smtClean="0"/>
              <a:t>Reducing the number of people having to stay in hospital as an emergency</a:t>
            </a:r>
          </a:p>
          <a:p>
            <a:pPr lvl="1">
              <a:buClr>
                <a:schemeClr val="accent5">
                  <a:lumMod val="75000"/>
                </a:schemeClr>
              </a:buClr>
            </a:pPr>
            <a:r>
              <a:rPr lang="en-NZ" dirty="0" smtClean="0"/>
              <a:t>Better supporting youth</a:t>
            </a:r>
          </a:p>
          <a:p>
            <a:pPr lvl="1">
              <a:buClr>
                <a:schemeClr val="accent5">
                  <a:lumMod val="75000"/>
                </a:schemeClr>
              </a:buClr>
            </a:pPr>
            <a:r>
              <a:rPr lang="en-NZ" dirty="0" smtClean="0"/>
              <a:t>Improving people’s experience of our services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179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are our challenges?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An ageing population</a:t>
            </a:r>
          </a:p>
          <a:p>
            <a:r>
              <a:rPr lang="en-NZ" dirty="0" smtClean="0"/>
              <a:t>Increasing complexity due to multiple comorbidities</a:t>
            </a:r>
          </a:p>
          <a:p>
            <a:r>
              <a:rPr lang="en-NZ" dirty="0" smtClean="0"/>
              <a:t>Technological advances increasing costs</a:t>
            </a:r>
          </a:p>
          <a:p>
            <a:r>
              <a:rPr lang="en-NZ" dirty="0" smtClean="0"/>
              <a:t>Continuing inequity of outcomes</a:t>
            </a:r>
          </a:p>
          <a:p>
            <a:r>
              <a:rPr lang="en-NZ" dirty="0" smtClean="0"/>
              <a:t>Access is a problem</a:t>
            </a:r>
          </a:p>
          <a:p>
            <a:r>
              <a:rPr lang="en-NZ" dirty="0" smtClean="0"/>
              <a:t>Services are frequently neither soon or convenient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68555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21" y="1066434"/>
            <a:ext cx="8306764" cy="475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4286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is Integrated Care?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sz="3200" dirty="0" smtClean="0"/>
              <a:t>World Health Organisation</a:t>
            </a:r>
          </a:p>
          <a:p>
            <a:pPr marL="365760" lvl="1" indent="0">
              <a:buNone/>
            </a:pPr>
            <a:r>
              <a:rPr lang="en-NZ" sz="3000" dirty="0" smtClean="0"/>
              <a:t>Integrated </a:t>
            </a:r>
            <a:r>
              <a:rPr lang="en-NZ" sz="3000" dirty="0"/>
              <a:t>care is a concept bringing together inputs, delivery, management and </a:t>
            </a:r>
            <a:r>
              <a:rPr lang="en-NZ" sz="3000" dirty="0" smtClean="0"/>
              <a:t>organisation </a:t>
            </a:r>
            <a:r>
              <a:rPr lang="en-NZ" sz="3000" dirty="0"/>
              <a:t>of services related to diagnosis, treatment, care, rehabilitation and health promotion. </a:t>
            </a:r>
            <a:endParaRPr lang="en-NZ" sz="3000" dirty="0" smtClean="0"/>
          </a:p>
          <a:p>
            <a:pPr marL="365760" lvl="1" indent="0">
              <a:buNone/>
            </a:pPr>
            <a:r>
              <a:rPr lang="en-NZ" sz="3000" dirty="0" smtClean="0"/>
              <a:t>Integration </a:t>
            </a:r>
            <a:r>
              <a:rPr lang="en-NZ" sz="3000" dirty="0"/>
              <a:t>is a means to improve services in relation to access, quality, user satisfaction and </a:t>
            </a:r>
            <a:r>
              <a:rPr lang="en-NZ" sz="3000" dirty="0" smtClean="0"/>
              <a:t>efficiency</a:t>
            </a:r>
            <a:endParaRPr lang="en-NZ" sz="3000" dirty="0"/>
          </a:p>
        </p:txBody>
      </p:sp>
    </p:spTree>
    <p:extLst>
      <p:ext uri="{BB962C8B-B14F-4D97-AF65-F5344CB8AC3E}">
        <p14:creationId xmlns:p14="http://schemas.microsoft.com/office/powerpoint/2010/main" val="122743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Fd-S66Nqio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8494" y="967155"/>
            <a:ext cx="8847013" cy="517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83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35269"/>
          </a:xfrm>
        </p:spPr>
        <p:txBody>
          <a:bodyPr>
            <a:normAutofit/>
          </a:bodyPr>
          <a:lstStyle/>
          <a:p>
            <a:pPr algn="ctr"/>
            <a:r>
              <a:rPr lang="en-NZ" sz="4200" dirty="0" smtClean="0"/>
              <a:t>Strategies to support integrated care</a:t>
            </a:r>
            <a:endParaRPr lang="en-NZ" sz="4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962" y="1459097"/>
            <a:ext cx="6761284" cy="5083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137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Person and </a:t>
            </a:r>
            <a:r>
              <a:rPr lang="en-NZ" dirty="0" err="1" smtClean="0"/>
              <a:t>wh</a:t>
            </a:r>
            <a:r>
              <a:rPr lang="mi-NZ" dirty="0" smtClean="0"/>
              <a:t>ā</a:t>
            </a:r>
            <a:r>
              <a:rPr lang="en-NZ" dirty="0" err="1" smtClean="0"/>
              <a:t>nau</a:t>
            </a:r>
            <a:r>
              <a:rPr lang="en-NZ" dirty="0" smtClean="0"/>
              <a:t> </a:t>
            </a:r>
            <a:r>
              <a:rPr lang="en-NZ" dirty="0" smtClean="0"/>
              <a:t>centred care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Organising services around our people’s needs</a:t>
            </a:r>
          </a:p>
          <a:p>
            <a:r>
              <a:rPr lang="en-NZ" dirty="0" smtClean="0"/>
              <a:t>Including people in service design</a:t>
            </a:r>
          </a:p>
          <a:p>
            <a:r>
              <a:rPr lang="en-NZ" dirty="0" smtClean="0"/>
              <a:t>Co-design has been shown to improve outcomes without increasing costs</a:t>
            </a:r>
          </a:p>
          <a:p>
            <a:r>
              <a:rPr lang="en-NZ" dirty="0" smtClean="0"/>
              <a:t>Improving outcomes for our community is something all healthcare providers can agree on</a:t>
            </a:r>
          </a:p>
          <a:p>
            <a:endParaRPr lang="en-NZ" dirty="0" smtClean="0"/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3245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Health Literacy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For people – empowering them to take control of their care</a:t>
            </a:r>
          </a:p>
          <a:p>
            <a:r>
              <a:rPr lang="en-NZ" dirty="0" smtClean="0"/>
              <a:t>For providers – understanding what is available and helping navigate patients through the system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39807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Access to information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Rotorua hospital specialists can now access general practice records</a:t>
            </a:r>
          </a:p>
          <a:p>
            <a:r>
              <a:rPr lang="en-NZ" dirty="0" smtClean="0"/>
              <a:t>Community based clinicians in BOP can access all DHB health records</a:t>
            </a:r>
          </a:p>
          <a:p>
            <a:r>
              <a:rPr lang="en-NZ" dirty="0" smtClean="0"/>
              <a:t>Whānau </a:t>
            </a:r>
            <a:r>
              <a:rPr lang="en-NZ" dirty="0" smtClean="0"/>
              <a:t>tahi aims to created shared care </a:t>
            </a:r>
            <a:r>
              <a:rPr lang="en-NZ" dirty="0" smtClean="0"/>
              <a:t>plans</a:t>
            </a:r>
          </a:p>
          <a:p>
            <a:r>
              <a:rPr lang="en-NZ" dirty="0" smtClean="0"/>
              <a:t>Indici has a health integrated plan</a:t>
            </a:r>
            <a:endParaRPr lang="en-NZ" dirty="0" smtClean="0"/>
          </a:p>
          <a:p>
            <a:endParaRPr lang="en-NZ" dirty="0"/>
          </a:p>
          <a:p>
            <a:r>
              <a:rPr lang="en-NZ" dirty="0" smtClean="0"/>
              <a:t>Access to information supports better decision making by people and by healthcare works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919902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198</TotalTime>
  <Words>482</Words>
  <Application>Microsoft Office PowerPoint</Application>
  <PresentationFormat>On-screen Show (4:3)</PresentationFormat>
  <Paragraphs>78</Paragraphs>
  <Slides>18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Calibri</vt:lpstr>
      <vt:lpstr>Constantia</vt:lpstr>
      <vt:lpstr>Wingdings 2</vt:lpstr>
      <vt:lpstr>Flow</vt:lpstr>
      <vt:lpstr>Integrated Care</vt:lpstr>
      <vt:lpstr>What are our challenges?</vt:lpstr>
      <vt:lpstr>PowerPoint Presentation</vt:lpstr>
      <vt:lpstr>What is Integrated Care?</vt:lpstr>
      <vt:lpstr>PowerPoint Presentation</vt:lpstr>
      <vt:lpstr>Strategies to support integrated care</vt:lpstr>
      <vt:lpstr>Person and whānau centred care</vt:lpstr>
      <vt:lpstr>Health Literacy</vt:lpstr>
      <vt:lpstr>Access to information</vt:lpstr>
      <vt:lpstr>Co-ordinated care</vt:lpstr>
      <vt:lpstr>PowerPoint Presentation</vt:lpstr>
      <vt:lpstr>Creating an environment for integration</vt:lpstr>
      <vt:lpstr>System Level Measures</vt:lpstr>
      <vt:lpstr>System Level Measures</vt:lpstr>
      <vt:lpstr>Health in all policies</vt:lpstr>
      <vt:lpstr>The Board’s role</vt:lpstr>
      <vt:lpstr>Simple!</vt:lpstr>
      <vt:lpstr>It’s complicated but…</vt:lpstr>
    </vt:vector>
  </TitlesOfParts>
  <Company>Bay Of Plenty District Health Board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Care</dc:title>
  <dc:creator>Joe Bourne</dc:creator>
  <cp:lastModifiedBy>Jim Green</cp:lastModifiedBy>
  <cp:revision>13</cp:revision>
  <dcterms:created xsi:type="dcterms:W3CDTF">2017-04-09T02:32:49Z</dcterms:created>
  <dcterms:modified xsi:type="dcterms:W3CDTF">2017-04-09T10:51:39Z</dcterms:modified>
</cp:coreProperties>
</file>