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529" r:id="rId2"/>
    <p:sldId id="511" r:id="rId3"/>
    <p:sldId id="525" r:id="rId4"/>
    <p:sldId id="513" r:id="rId5"/>
    <p:sldId id="534" r:id="rId6"/>
    <p:sldId id="533" r:id="rId7"/>
    <p:sldId id="515" r:id="rId8"/>
    <p:sldId id="527" r:id="rId9"/>
    <p:sldId id="530" r:id="rId10"/>
  </p:sldIdLst>
  <p:sldSz cx="9144000" cy="5143500" type="screen16x9"/>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9474262-2004-428B-9F62-0C6C870D3B4F}">
          <p14:sldIdLst>
            <p14:sldId id="529"/>
            <p14:sldId id="511"/>
            <p14:sldId id="525"/>
            <p14:sldId id="513"/>
            <p14:sldId id="534"/>
            <p14:sldId id="533"/>
            <p14:sldId id="515"/>
            <p14:sldId id="527"/>
            <p14:sldId id="530"/>
          </p14:sldIdLst>
        </p14:section>
        <p14:section name="Appendix" id="{A2E837A4-ECB5-464D-9044-F85D96F575BC}">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03E"/>
    <a:srgbClr val="033953"/>
    <a:srgbClr val="07AEBB"/>
    <a:srgbClr val="D9D9D9"/>
    <a:srgbClr val="BBB3B2"/>
    <a:srgbClr val="2E2929"/>
    <a:srgbClr val="0671A2"/>
    <a:srgbClr val="0E557B"/>
    <a:srgbClr val="CB3D47"/>
    <a:srgbClr val="0088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6935" autoAdjust="0"/>
  </p:normalViewPr>
  <p:slideViewPr>
    <p:cSldViewPr showGuides="1">
      <p:cViewPr>
        <p:scale>
          <a:sx n="140" d="100"/>
          <a:sy n="140" d="100"/>
        </p:scale>
        <p:origin x="-58" y="-58"/>
      </p:cViewPr>
      <p:guideLst>
        <p:guide orient="horz" pos="1620"/>
        <p:guide pos="2880"/>
      </p:guideLst>
    </p:cSldViewPr>
  </p:slideViewPr>
  <p:notesTextViewPr>
    <p:cViewPr>
      <p:scale>
        <a:sx n="125" d="100"/>
        <a:sy n="125" d="100"/>
      </p:scale>
      <p:origin x="0" y="0"/>
    </p:cViewPr>
  </p:notesTextViewPr>
  <p:sorterViewPr>
    <p:cViewPr>
      <p:scale>
        <a:sx n="100" d="100"/>
        <a:sy n="100" d="100"/>
      </p:scale>
      <p:origin x="0" y="528"/>
    </p:cViewPr>
  </p:sorterViewPr>
  <p:notesViewPr>
    <p:cSldViewPr>
      <p:cViewPr varScale="1">
        <p:scale>
          <a:sx n="74" d="100"/>
          <a:sy n="74" d="100"/>
        </p:scale>
        <p:origin x="-3846" y="-90"/>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5"/>
            <a:ext cx="2949575" cy="496889"/>
          </a:xfrm>
          <a:prstGeom prst="rect">
            <a:avLst/>
          </a:prstGeom>
        </p:spPr>
        <p:txBody>
          <a:bodyPr vert="horz" lIns="91407" tIns="45702" rIns="91407" bIns="45702" rtlCol="0"/>
          <a:lstStyle>
            <a:lvl1pPr algn="l">
              <a:defRPr sz="1200"/>
            </a:lvl1pPr>
          </a:lstStyle>
          <a:p>
            <a:endParaRPr lang="en-NZ" dirty="0"/>
          </a:p>
        </p:txBody>
      </p:sp>
      <p:sp>
        <p:nvSpPr>
          <p:cNvPr id="3" name="Date Placeholder 2"/>
          <p:cNvSpPr>
            <a:spLocks noGrp="1"/>
          </p:cNvSpPr>
          <p:nvPr>
            <p:ph type="dt" sz="quarter" idx="1"/>
          </p:nvPr>
        </p:nvSpPr>
        <p:spPr>
          <a:xfrm>
            <a:off x="3854451" y="5"/>
            <a:ext cx="2949575" cy="496889"/>
          </a:xfrm>
          <a:prstGeom prst="rect">
            <a:avLst/>
          </a:prstGeom>
        </p:spPr>
        <p:txBody>
          <a:bodyPr vert="horz" lIns="91407" tIns="45702" rIns="91407" bIns="45702" rtlCol="0"/>
          <a:lstStyle>
            <a:lvl1pPr algn="r">
              <a:defRPr sz="1200"/>
            </a:lvl1pPr>
          </a:lstStyle>
          <a:p>
            <a:fld id="{4E46FE05-A834-43BC-A1DC-34FD16FF6737}" type="datetimeFigureOut">
              <a:rPr lang="en-NZ" smtClean="0"/>
              <a:t>07/04/2017</a:t>
            </a:fld>
            <a:endParaRPr lang="en-NZ" dirty="0"/>
          </a:p>
        </p:txBody>
      </p:sp>
      <p:sp>
        <p:nvSpPr>
          <p:cNvPr id="4" name="Footer Placeholder 3"/>
          <p:cNvSpPr>
            <a:spLocks noGrp="1"/>
          </p:cNvSpPr>
          <p:nvPr>
            <p:ph type="ftr" sz="quarter" idx="2"/>
          </p:nvPr>
        </p:nvSpPr>
        <p:spPr>
          <a:xfrm>
            <a:off x="5" y="9440863"/>
            <a:ext cx="2949575" cy="496887"/>
          </a:xfrm>
          <a:prstGeom prst="rect">
            <a:avLst/>
          </a:prstGeom>
        </p:spPr>
        <p:txBody>
          <a:bodyPr vert="horz" lIns="91407" tIns="45702" rIns="91407" bIns="45702" rtlCol="0" anchor="b"/>
          <a:lstStyle>
            <a:lvl1pPr algn="l">
              <a:defRPr sz="1200"/>
            </a:lvl1pPr>
          </a:lstStyle>
          <a:p>
            <a:r>
              <a:rPr lang="en-NZ" dirty="0" smtClean="0"/>
              <a:t>NZHP 20 March 2017 Shareholders Meeting</a:t>
            </a:r>
            <a:endParaRPr lang="en-NZ" dirty="0"/>
          </a:p>
        </p:txBody>
      </p:sp>
      <p:sp>
        <p:nvSpPr>
          <p:cNvPr id="5" name="Slide Number Placeholder 4"/>
          <p:cNvSpPr>
            <a:spLocks noGrp="1"/>
          </p:cNvSpPr>
          <p:nvPr>
            <p:ph type="sldNum" sz="quarter" idx="3"/>
          </p:nvPr>
        </p:nvSpPr>
        <p:spPr>
          <a:xfrm>
            <a:off x="3854451" y="9440863"/>
            <a:ext cx="2949575" cy="496887"/>
          </a:xfrm>
          <a:prstGeom prst="rect">
            <a:avLst/>
          </a:prstGeom>
        </p:spPr>
        <p:txBody>
          <a:bodyPr vert="horz" lIns="91407" tIns="45702" rIns="91407" bIns="45702" rtlCol="0" anchor="b"/>
          <a:lstStyle>
            <a:lvl1pPr algn="r">
              <a:defRPr sz="1200"/>
            </a:lvl1pPr>
          </a:lstStyle>
          <a:p>
            <a:fld id="{EE7DB4BC-4FD2-4EEF-AFF1-F4C1255F1CB0}" type="slidenum">
              <a:rPr lang="en-NZ" smtClean="0"/>
              <a:t>‹#›</a:t>
            </a:fld>
            <a:endParaRPr lang="en-NZ" dirty="0"/>
          </a:p>
        </p:txBody>
      </p:sp>
    </p:spTree>
    <p:extLst>
      <p:ext uri="{BB962C8B-B14F-4D97-AF65-F5344CB8AC3E}">
        <p14:creationId xmlns:p14="http://schemas.microsoft.com/office/powerpoint/2010/main" val="32994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6"/>
            <a:ext cx="2949099" cy="496967"/>
          </a:xfrm>
          <a:prstGeom prst="rect">
            <a:avLst/>
          </a:prstGeom>
        </p:spPr>
        <p:txBody>
          <a:bodyPr vert="horz" lIns="91398" tIns="45698" rIns="91398" bIns="45698" rtlCol="0"/>
          <a:lstStyle>
            <a:lvl1pPr algn="l">
              <a:defRPr sz="1200"/>
            </a:lvl1pPr>
          </a:lstStyle>
          <a:p>
            <a:endParaRPr lang="en-NZ" dirty="0"/>
          </a:p>
        </p:txBody>
      </p:sp>
      <p:sp>
        <p:nvSpPr>
          <p:cNvPr id="3" name="Date Placeholder 2"/>
          <p:cNvSpPr>
            <a:spLocks noGrp="1"/>
          </p:cNvSpPr>
          <p:nvPr>
            <p:ph type="dt" idx="1"/>
          </p:nvPr>
        </p:nvSpPr>
        <p:spPr>
          <a:xfrm>
            <a:off x="3854945" y="6"/>
            <a:ext cx="2949099" cy="496967"/>
          </a:xfrm>
          <a:prstGeom prst="rect">
            <a:avLst/>
          </a:prstGeom>
        </p:spPr>
        <p:txBody>
          <a:bodyPr vert="horz" lIns="91398" tIns="45698" rIns="91398" bIns="45698" rtlCol="0"/>
          <a:lstStyle>
            <a:lvl1pPr algn="r">
              <a:defRPr sz="1200"/>
            </a:lvl1pPr>
          </a:lstStyle>
          <a:p>
            <a:fld id="{BE7E28D2-5F4E-496A-9B25-ACDBAD53A537}" type="datetimeFigureOut">
              <a:rPr lang="en-NZ" smtClean="0"/>
              <a:t>07/04/2017</a:t>
            </a:fld>
            <a:endParaRPr lang="en-NZ" dirty="0"/>
          </a:p>
        </p:txBody>
      </p:sp>
      <p:sp>
        <p:nvSpPr>
          <p:cNvPr id="4" name="Slide Image Placeholder 3"/>
          <p:cNvSpPr>
            <a:spLocks noGrp="1" noRot="1" noChangeAspect="1"/>
          </p:cNvSpPr>
          <p:nvPr>
            <p:ph type="sldImg" idx="2"/>
          </p:nvPr>
        </p:nvSpPr>
        <p:spPr>
          <a:xfrm>
            <a:off x="95250" y="746125"/>
            <a:ext cx="6623050" cy="3725863"/>
          </a:xfrm>
          <a:prstGeom prst="rect">
            <a:avLst/>
          </a:prstGeom>
          <a:noFill/>
          <a:ln w="12700">
            <a:solidFill>
              <a:prstClr val="black"/>
            </a:solidFill>
          </a:ln>
        </p:spPr>
        <p:txBody>
          <a:bodyPr vert="horz" lIns="91398" tIns="45698" rIns="91398" bIns="45698" rtlCol="0" anchor="ctr"/>
          <a:lstStyle/>
          <a:p>
            <a:endParaRPr lang="en-NZ" dirty="0"/>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1398" tIns="45698" rIns="91398" bIns="4569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6" y="9440652"/>
            <a:ext cx="2949099" cy="496967"/>
          </a:xfrm>
          <a:prstGeom prst="rect">
            <a:avLst/>
          </a:prstGeom>
        </p:spPr>
        <p:txBody>
          <a:bodyPr vert="horz" lIns="91398" tIns="45698" rIns="91398" bIns="45698" rtlCol="0" anchor="b"/>
          <a:lstStyle>
            <a:lvl1pPr algn="l">
              <a:defRPr sz="1200"/>
            </a:lvl1pPr>
          </a:lstStyle>
          <a:p>
            <a:r>
              <a:rPr lang="en-NZ" dirty="0" smtClean="0"/>
              <a:t>NZHP 20 March 2017 Shareholders Meeting</a:t>
            </a:r>
            <a:endParaRPr lang="en-NZ" dirty="0"/>
          </a:p>
        </p:txBody>
      </p:sp>
      <p:sp>
        <p:nvSpPr>
          <p:cNvPr id="7" name="Slide Number Placeholder 6"/>
          <p:cNvSpPr>
            <a:spLocks noGrp="1"/>
          </p:cNvSpPr>
          <p:nvPr>
            <p:ph type="sldNum" sz="quarter" idx="5"/>
          </p:nvPr>
        </p:nvSpPr>
        <p:spPr>
          <a:xfrm>
            <a:off x="3854945" y="9440652"/>
            <a:ext cx="2949099" cy="496967"/>
          </a:xfrm>
          <a:prstGeom prst="rect">
            <a:avLst/>
          </a:prstGeom>
        </p:spPr>
        <p:txBody>
          <a:bodyPr vert="horz" lIns="91398" tIns="45698" rIns="91398" bIns="45698" rtlCol="0" anchor="b"/>
          <a:lstStyle>
            <a:lvl1pPr algn="r">
              <a:defRPr sz="1200"/>
            </a:lvl1pPr>
          </a:lstStyle>
          <a:p>
            <a:fld id="{8A3F17BF-FA0D-47B8-966D-F42D73E15844}" type="slidenum">
              <a:rPr lang="en-NZ" smtClean="0"/>
              <a:t>‹#›</a:t>
            </a:fld>
            <a:endParaRPr lang="en-NZ" dirty="0"/>
          </a:p>
        </p:txBody>
      </p:sp>
    </p:spTree>
    <p:extLst>
      <p:ext uri="{BB962C8B-B14F-4D97-AF65-F5344CB8AC3E}">
        <p14:creationId xmlns:p14="http://schemas.microsoft.com/office/powerpoint/2010/main" val="277754262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Date Placeholder 3"/>
          <p:cNvSpPr>
            <a:spLocks noGrp="1"/>
          </p:cNvSpPr>
          <p:nvPr>
            <p:ph type="dt" idx="10"/>
          </p:nvPr>
        </p:nvSpPr>
        <p:spPr/>
        <p:txBody>
          <a:bodyPr/>
          <a:lstStyle/>
          <a:p>
            <a:fld id="{89B84B3C-B46F-4C16-B805-512C5DC52687}" type="datetime1">
              <a:rPr lang="en-NZ" smtClean="0"/>
              <a:t>07/04/2017</a:t>
            </a:fld>
            <a:endParaRPr lang="en-NZ" dirty="0"/>
          </a:p>
        </p:txBody>
      </p:sp>
      <p:sp>
        <p:nvSpPr>
          <p:cNvPr id="5" name="Footer Placeholder 4"/>
          <p:cNvSpPr>
            <a:spLocks noGrp="1"/>
          </p:cNvSpPr>
          <p:nvPr>
            <p:ph type="ftr" sz="quarter" idx="11"/>
          </p:nvPr>
        </p:nvSpPr>
        <p:spPr/>
        <p:txBody>
          <a:bodyPr/>
          <a:lstStyle/>
          <a:p>
            <a:r>
              <a:rPr lang="en-NZ" dirty="0" smtClean="0"/>
              <a:t>NZHP 20 March 2017 Shareholders Meeting</a:t>
            </a:r>
            <a:endParaRPr lang="en-NZ" dirty="0"/>
          </a:p>
        </p:txBody>
      </p:sp>
      <p:sp>
        <p:nvSpPr>
          <p:cNvPr id="6" name="Slide Number Placeholder 5"/>
          <p:cNvSpPr>
            <a:spLocks noGrp="1"/>
          </p:cNvSpPr>
          <p:nvPr>
            <p:ph type="sldNum" sz="quarter" idx="12"/>
          </p:nvPr>
        </p:nvSpPr>
        <p:spPr/>
        <p:txBody>
          <a:bodyPr/>
          <a:lstStyle/>
          <a:p>
            <a:fld id="{8A3F17BF-FA0D-47B8-966D-F42D73E15844}" type="slidenum">
              <a:rPr lang="en-NZ" smtClean="0"/>
              <a:t>9</a:t>
            </a:fld>
            <a:endParaRPr lang="en-NZ" dirty="0"/>
          </a:p>
        </p:txBody>
      </p:sp>
    </p:spTree>
    <p:extLst>
      <p:ext uri="{BB962C8B-B14F-4D97-AF65-F5344CB8AC3E}">
        <p14:creationId xmlns:p14="http://schemas.microsoft.com/office/powerpoint/2010/main" val="18627863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sz="quarter" idx="11" hasCustomPrompt="1"/>
          </p:nvPr>
        </p:nvSpPr>
        <p:spPr>
          <a:xfrm>
            <a:off x="971600" y="1167595"/>
            <a:ext cx="4032448" cy="325040"/>
          </a:xfrm>
          <a:prstGeom prst="rect">
            <a:avLst/>
          </a:prstGeom>
        </p:spPr>
        <p:txBody>
          <a:bodyPr/>
          <a:lstStyle>
            <a:lvl1pPr marL="0" indent="0">
              <a:buNone/>
              <a:defRPr sz="2000" b="1">
                <a:solidFill>
                  <a:srgbClr val="0E557B"/>
                </a:solidFill>
              </a:defRPr>
            </a:lvl1pPr>
          </a:lstStyle>
          <a:p>
            <a:pPr lvl="0"/>
            <a:r>
              <a:rPr lang="en-US" dirty="0"/>
              <a:t>Click to add title</a:t>
            </a:r>
            <a:endParaRPr lang="en-NZ"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7706" r="36648" b="32277"/>
          <a:stretch/>
        </p:blipFill>
        <p:spPr>
          <a:xfrm>
            <a:off x="2123728" y="0"/>
            <a:ext cx="7020272" cy="5143500"/>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188414"/>
            <a:ext cx="3806756" cy="1159200"/>
          </a:xfrm>
          <a:prstGeom prst="rect">
            <a:avLst/>
          </a:prstGeom>
        </p:spPr>
      </p:pic>
      <p:sp>
        <p:nvSpPr>
          <p:cNvPr id="12"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4021486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p:bg>
      <p:bgPr>
        <a:solidFill>
          <a:srgbClr val="0B395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7706" r="36648" b="32276"/>
          <a:stretch/>
        </p:blipFill>
        <p:spPr>
          <a:xfrm>
            <a:off x="2123728" y="0"/>
            <a:ext cx="7020272" cy="5143500"/>
          </a:xfrm>
          <a:prstGeom prst="rect">
            <a:avLst/>
          </a:prstGeom>
        </p:spPr>
      </p:pic>
      <p:sp>
        <p:nvSpPr>
          <p:cNvPr id="11" name="Text Placeholder 12"/>
          <p:cNvSpPr>
            <a:spLocks noGrp="1"/>
          </p:cNvSpPr>
          <p:nvPr>
            <p:ph type="body" sz="quarter" idx="11" hasCustomPrompt="1"/>
          </p:nvPr>
        </p:nvSpPr>
        <p:spPr>
          <a:xfrm>
            <a:off x="1043608" y="1220598"/>
            <a:ext cx="4032448" cy="343042"/>
          </a:xfrm>
          <a:prstGeom prst="rect">
            <a:avLst/>
          </a:prstGeom>
        </p:spPr>
        <p:txBody>
          <a:bodyPr/>
          <a:lstStyle>
            <a:lvl1pPr marL="0" indent="0">
              <a:buNone/>
              <a:defRPr sz="2000">
                <a:solidFill>
                  <a:schemeClr val="bg1"/>
                </a:solidFill>
              </a:defRPr>
            </a:lvl1pPr>
          </a:lstStyle>
          <a:p>
            <a:pPr lvl="0"/>
            <a:r>
              <a:rPr lang="en-US" dirty="0"/>
              <a:t>Click to add title</a:t>
            </a:r>
            <a:endParaRPr lang="en-NZ"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 y="190326"/>
            <a:ext cx="3800475" cy="1157288"/>
          </a:xfrm>
          <a:prstGeom prst="rect">
            <a:avLst/>
          </a:prstGeom>
        </p:spPr>
      </p:pic>
      <p:sp>
        <p:nvSpPr>
          <p:cNvPr id="13"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solidFill>
                  <a:schemeClr val="bg1"/>
                </a:solidFill>
                <a:latin typeface="Calibri Light" charset="0"/>
                <a:ea typeface="Calibri Light" charset="0"/>
                <a:cs typeface="Calibri Light" charset="0"/>
              </a:rPr>
              <a:t>Respect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Transparency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Accountability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Commitment</a:t>
            </a:r>
          </a:p>
        </p:txBody>
      </p:sp>
    </p:spTree>
    <p:extLst>
      <p:ext uri="{BB962C8B-B14F-4D97-AF65-F5344CB8AC3E}">
        <p14:creationId xmlns:p14="http://schemas.microsoft.com/office/powerpoint/2010/main" val="25820696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1">
    <p:bg>
      <p:bgPr>
        <a:solidFill>
          <a:srgbClr val="0B3951"/>
        </a:solidFill>
        <a:effectLst/>
      </p:bgPr>
    </p:bg>
    <p:spTree>
      <p:nvGrpSpPr>
        <p:cNvPr id="1" name=""/>
        <p:cNvGrpSpPr/>
        <p:nvPr/>
      </p:nvGrpSpPr>
      <p:grpSpPr>
        <a:xfrm>
          <a:off x="0" y="0"/>
          <a:ext cx="0" cy="0"/>
          <a:chOff x="0" y="0"/>
          <a:chExt cx="0" cy="0"/>
        </a:xfrm>
      </p:grpSpPr>
      <p:sp>
        <p:nvSpPr>
          <p:cNvPr id="6" name="Rectangle 5"/>
          <p:cNvSpPr/>
          <p:nvPr userDrawn="1"/>
        </p:nvSpPr>
        <p:spPr>
          <a:xfrm>
            <a:off x="0" y="4745682"/>
            <a:ext cx="9144000" cy="418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7" name="Footer Placeholder 4"/>
          <p:cNvSpPr txBox="1">
            <a:spLocks/>
          </p:cNvSpPr>
          <p:nvPr userDrawn="1"/>
        </p:nvSpPr>
        <p:spPr>
          <a:xfrm>
            <a:off x="179512" y="4850795"/>
            <a:ext cx="7488832" cy="184666"/>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200" b="0" i="0" dirty="0" smtClean="0">
                <a:solidFill>
                  <a:srgbClr val="033953"/>
                </a:solidFill>
                <a:latin typeface="Calibri Light" charset="0"/>
                <a:ea typeface="Calibri Light" charset="0"/>
                <a:cs typeface="Calibri Light" charset="0"/>
              </a:rPr>
              <a:t>Respect  </a:t>
            </a:r>
            <a:r>
              <a:rPr lang="en-US" sz="1200" b="0" i="0" dirty="0" smtClean="0">
                <a:solidFill>
                  <a:srgbClr val="033953"/>
                </a:solidFill>
                <a:latin typeface="Wingdings" panose="05000000000000000000" pitchFamily="2" charset="2"/>
                <a:ea typeface="Calibri Light" charset="0"/>
                <a:cs typeface="Calibri Light" charset="0"/>
              </a:rPr>
              <a:t></a:t>
            </a:r>
            <a:r>
              <a:rPr lang="en-US" sz="1200" b="0" i="0" dirty="0" smtClean="0">
                <a:solidFill>
                  <a:srgbClr val="033953"/>
                </a:solidFill>
                <a:latin typeface="Calibri Light" charset="0"/>
                <a:ea typeface="Calibri Light" charset="0"/>
                <a:cs typeface="Calibri Light" charset="0"/>
              </a:rPr>
              <a:t>  Transparency   </a:t>
            </a:r>
            <a:r>
              <a:rPr lang="en-US" sz="1200" b="0" i="0" dirty="0" smtClean="0">
                <a:solidFill>
                  <a:srgbClr val="033953"/>
                </a:solidFill>
                <a:latin typeface="Wingdings" panose="05000000000000000000" pitchFamily="2" charset="2"/>
                <a:ea typeface="Calibri Light" charset="0"/>
                <a:cs typeface="Calibri Light" charset="0"/>
              </a:rPr>
              <a:t></a:t>
            </a:r>
            <a:r>
              <a:rPr lang="en-US" sz="1200" b="0" i="0" dirty="0" smtClean="0">
                <a:solidFill>
                  <a:srgbClr val="033953"/>
                </a:solidFill>
                <a:latin typeface="Calibri Light" charset="0"/>
                <a:ea typeface="Calibri Light" charset="0"/>
                <a:cs typeface="Calibri Light" charset="0"/>
              </a:rPr>
              <a:t>  Accountability  </a:t>
            </a:r>
            <a:r>
              <a:rPr lang="en-US" sz="1200" b="0" i="0" dirty="0" smtClean="0">
                <a:solidFill>
                  <a:srgbClr val="033953"/>
                </a:solidFill>
                <a:latin typeface="Wingdings" panose="05000000000000000000" pitchFamily="2" charset="2"/>
                <a:ea typeface="Calibri Light" charset="0"/>
                <a:cs typeface="Calibri Light" charset="0"/>
              </a:rPr>
              <a:t></a:t>
            </a:r>
            <a:r>
              <a:rPr lang="en-US" sz="1200" b="0" i="0" dirty="0" smtClean="0">
                <a:solidFill>
                  <a:srgbClr val="033953"/>
                </a:solidFill>
                <a:latin typeface="Calibri Light" charset="0"/>
                <a:ea typeface="Calibri Light" charset="0"/>
                <a:cs typeface="Calibri Light" charset="0"/>
              </a:rPr>
              <a:t>  Commitment</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04311" y="4705994"/>
            <a:ext cx="1504193" cy="458044"/>
          </a:xfrm>
          <a:prstGeom prst="rect">
            <a:avLst/>
          </a:prstGeom>
        </p:spPr>
      </p:pic>
    </p:spTree>
    <p:extLst>
      <p:ext uri="{BB962C8B-B14F-4D97-AF65-F5344CB8AC3E}">
        <p14:creationId xmlns:p14="http://schemas.microsoft.com/office/powerpoint/2010/main" val="10978751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able Template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5"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6"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dirty="0"/>
          </a:p>
        </p:txBody>
      </p:sp>
      <p:sp>
        <p:nvSpPr>
          <p:cNvPr id="7"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6893792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01">
    <p:spTree>
      <p:nvGrpSpPr>
        <p:cNvPr id="1" name=""/>
        <p:cNvGrpSpPr/>
        <p:nvPr/>
      </p:nvGrpSpPr>
      <p:grpSpPr>
        <a:xfrm>
          <a:off x="0" y="0"/>
          <a:ext cx="0" cy="0"/>
          <a:chOff x="0" y="0"/>
          <a:chExt cx="0" cy="0"/>
        </a:xfrm>
      </p:grpSpPr>
      <p:sp>
        <p:nvSpPr>
          <p:cNvPr id="5" name="Picture Placeholder 2"/>
          <p:cNvSpPr>
            <a:spLocks noGrp="1"/>
          </p:cNvSpPr>
          <p:nvPr>
            <p:ph type="pic" sz="quarter" idx="13" hasCustomPrompt="1"/>
          </p:nvPr>
        </p:nvSpPr>
        <p:spPr>
          <a:xfrm>
            <a:off x="0" y="0"/>
            <a:ext cx="9144000" cy="5143500"/>
          </a:xfrm>
          <a:prstGeom prst="roundRect">
            <a:avLst>
              <a:gd name="adj" fmla="val 615"/>
            </a:avLst>
          </a:prstGeom>
        </p:spPr>
        <p:txBody>
          <a:bodyPr lIns="17858" tIns="8929" rIns="17858" bIns="8929"/>
          <a:lstStyle>
            <a:lvl1pPr marL="0" indent="0" algn="ctr">
              <a:buNone/>
              <a:defRPr baseline="0"/>
            </a:lvl1pPr>
          </a:lstStyle>
          <a:p>
            <a:r>
              <a:rPr lang="en-US" dirty="0" smtClean="0"/>
              <a:t>Drag &amp; Drop Your Image Here</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9"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0"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a:p>
        </p:txBody>
      </p:sp>
      <p:sp>
        <p:nvSpPr>
          <p:cNvPr id="11"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20952315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5">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937413" y="1162411"/>
            <a:ext cx="1359080" cy="2979761"/>
          </a:xfrm>
          <a:prstGeom prst="rect">
            <a:avLst/>
          </a:prstGeom>
        </p:spPr>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9"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0"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a:p>
        </p:txBody>
      </p:sp>
      <p:sp>
        <p:nvSpPr>
          <p:cNvPr id="11"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21486393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20">
    <p:spTree>
      <p:nvGrpSpPr>
        <p:cNvPr id="1" name=""/>
        <p:cNvGrpSpPr/>
        <p:nvPr/>
      </p:nvGrpSpPr>
      <p:grpSpPr>
        <a:xfrm>
          <a:off x="0" y="0"/>
          <a:ext cx="0" cy="0"/>
          <a:chOff x="0" y="0"/>
          <a:chExt cx="0" cy="0"/>
        </a:xfrm>
      </p:grpSpPr>
      <p:sp>
        <p:nvSpPr>
          <p:cNvPr id="10" name="Picture Placeholder 5"/>
          <p:cNvSpPr>
            <a:spLocks noGrp="1"/>
          </p:cNvSpPr>
          <p:nvPr>
            <p:ph type="pic" sz="quarter" idx="15"/>
          </p:nvPr>
        </p:nvSpPr>
        <p:spPr>
          <a:xfrm>
            <a:off x="4576907" y="1757398"/>
            <a:ext cx="2281630" cy="2294813"/>
          </a:xfrm>
          <a:prstGeom prst="rect">
            <a:avLst/>
          </a:prstGeom>
        </p:spPr>
      </p:sp>
      <p:sp>
        <p:nvSpPr>
          <p:cNvPr id="6" name="Picture Placeholder 5"/>
          <p:cNvSpPr>
            <a:spLocks noGrp="1"/>
          </p:cNvSpPr>
          <p:nvPr>
            <p:ph type="pic" sz="quarter" idx="13"/>
          </p:nvPr>
        </p:nvSpPr>
        <p:spPr>
          <a:xfrm>
            <a:off x="485" y="1757398"/>
            <a:ext cx="2290958" cy="2294813"/>
          </a:xfrm>
          <a:prstGeom prst="rect">
            <a:avLst/>
          </a:prstGeom>
        </p:spPr>
      </p:sp>
      <p:sp>
        <p:nvSpPr>
          <p:cNvPr id="9" name="Picture Placeholder 5"/>
          <p:cNvSpPr>
            <a:spLocks noGrp="1"/>
          </p:cNvSpPr>
          <p:nvPr>
            <p:ph type="pic" sz="quarter" idx="14"/>
          </p:nvPr>
        </p:nvSpPr>
        <p:spPr>
          <a:xfrm>
            <a:off x="2291444" y="1757398"/>
            <a:ext cx="2285463" cy="2294813"/>
          </a:xfrm>
          <a:prstGeom prst="rect">
            <a:avLst/>
          </a:prstGeom>
        </p:spPr>
      </p:sp>
      <p:sp>
        <p:nvSpPr>
          <p:cNvPr id="12" name="Picture Placeholder 5"/>
          <p:cNvSpPr>
            <a:spLocks noGrp="1"/>
          </p:cNvSpPr>
          <p:nvPr>
            <p:ph type="pic" sz="quarter" idx="16"/>
          </p:nvPr>
        </p:nvSpPr>
        <p:spPr>
          <a:xfrm>
            <a:off x="6858536" y="1757398"/>
            <a:ext cx="2281630" cy="2294813"/>
          </a:xfrm>
          <a:prstGeom prst="rect">
            <a:avLst/>
          </a:prstGeom>
        </p:spPr>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14"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5"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a:p>
        </p:txBody>
      </p:sp>
      <p:sp>
        <p:nvSpPr>
          <p:cNvPr id="16"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32994008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01">
    <p:spTree>
      <p:nvGrpSpPr>
        <p:cNvPr id="1" name=""/>
        <p:cNvGrpSpPr/>
        <p:nvPr/>
      </p:nvGrpSpPr>
      <p:grpSpPr>
        <a:xfrm>
          <a:off x="0" y="0"/>
          <a:ext cx="0" cy="0"/>
          <a:chOff x="0" y="0"/>
          <a:chExt cx="0" cy="0"/>
        </a:xfrm>
      </p:grpSpPr>
      <p:sp>
        <p:nvSpPr>
          <p:cNvPr id="5" name="Picture Placeholder 2"/>
          <p:cNvSpPr>
            <a:spLocks noGrp="1"/>
          </p:cNvSpPr>
          <p:nvPr>
            <p:ph type="pic" sz="quarter" idx="13" hasCustomPrompt="1"/>
          </p:nvPr>
        </p:nvSpPr>
        <p:spPr>
          <a:xfrm>
            <a:off x="0" y="0"/>
            <a:ext cx="3346424" cy="5143500"/>
          </a:xfrm>
          <a:prstGeom prst="roundRect">
            <a:avLst>
              <a:gd name="adj" fmla="val 615"/>
            </a:avLst>
          </a:prstGeom>
        </p:spPr>
        <p:txBody>
          <a:bodyPr lIns="17858" tIns="8929" rIns="17858" bIns="8929"/>
          <a:lstStyle>
            <a:lvl1pPr marL="0" indent="0" algn="ctr">
              <a:buNone/>
              <a:defRPr baseline="0"/>
            </a:lvl1pPr>
          </a:lstStyle>
          <a:p>
            <a:r>
              <a:rPr lang="en-US" dirty="0" smtClean="0"/>
              <a:t>Drag &amp; Drop Your Image Here</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9"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0"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a:p>
        </p:txBody>
      </p:sp>
      <p:sp>
        <p:nvSpPr>
          <p:cNvPr id="11"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317766112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
    <p:spTree>
      <p:nvGrpSpPr>
        <p:cNvPr id="1" name=""/>
        <p:cNvGrpSpPr/>
        <p:nvPr/>
      </p:nvGrpSpPr>
      <p:grpSpPr>
        <a:xfrm>
          <a:off x="0" y="0"/>
          <a:ext cx="0" cy="0"/>
          <a:chOff x="0" y="0"/>
          <a:chExt cx="0" cy="0"/>
        </a:xfrm>
      </p:grpSpPr>
      <p:sp>
        <p:nvSpPr>
          <p:cNvPr id="8" name="Picture Placeholder 5"/>
          <p:cNvSpPr>
            <a:spLocks noGrp="1"/>
          </p:cNvSpPr>
          <p:nvPr>
            <p:ph type="pic" sz="quarter" idx="13"/>
          </p:nvPr>
        </p:nvSpPr>
        <p:spPr>
          <a:xfrm>
            <a:off x="2409396" y="1003223"/>
            <a:ext cx="3312925" cy="2031441"/>
          </a:xfrm>
          <a:prstGeom prst="rect">
            <a:avLst/>
          </a:prstGeom>
        </p:spPr>
      </p:sp>
      <p:sp>
        <p:nvSpPr>
          <p:cNvPr id="9" name="Picture Placeholder 5"/>
          <p:cNvSpPr>
            <a:spLocks noGrp="1"/>
          </p:cNvSpPr>
          <p:nvPr>
            <p:ph type="pic" sz="quarter" idx="14"/>
          </p:nvPr>
        </p:nvSpPr>
        <p:spPr>
          <a:xfrm>
            <a:off x="5191629" y="2263022"/>
            <a:ext cx="552849" cy="998728"/>
          </a:xfrm>
          <a:prstGeom prst="rect">
            <a:avLst/>
          </a:prstGeom>
        </p:spPr>
      </p:sp>
      <p:sp>
        <p:nvSpPr>
          <p:cNvPr id="10" name="Picture Placeholder 5"/>
          <p:cNvSpPr>
            <a:spLocks noGrp="1"/>
          </p:cNvSpPr>
          <p:nvPr>
            <p:ph type="pic" sz="quarter" idx="15"/>
          </p:nvPr>
        </p:nvSpPr>
        <p:spPr>
          <a:xfrm>
            <a:off x="5635861" y="1606172"/>
            <a:ext cx="1227288" cy="1627934"/>
          </a:xfrm>
          <a:prstGeom prst="rect">
            <a:avLst/>
          </a:prstGeom>
        </p:spPr>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11" name="Shape 56"/>
          <p:cNvSpPr/>
          <p:nvPr userDrawn="1"/>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2"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a:t>
            </a:fld>
            <a:endParaRPr lang="uk-UA"/>
          </a:p>
        </p:txBody>
      </p:sp>
      <p:sp>
        <p:nvSpPr>
          <p:cNvPr id="13" name="Footer Placeholder 4"/>
          <p:cNvSpPr txBox="1">
            <a:spLocks/>
          </p:cNvSpPr>
          <p:nvPr userDrawn="1"/>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Transparency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Accountability  </a:t>
            </a:r>
            <a:r>
              <a:rPr lang="en-US" sz="1000" b="0" i="0" dirty="0" smtClean="0">
                <a:latin typeface="Wingdings" panose="05000000000000000000" pitchFamily="2" charset="2"/>
                <a:ea typeface="Calibri Light" charset="0"/>
                <a:cs typeface="Calibri Light" charset="0"/>
              </a:rPr>
              <a:t></a:t>
            </a:r>
            <a:r>
              <a:rPr lang="en-US" sz="1000" b="0" i="0" dirty="0" smtClean="0">
                <a:latin typeface="Calibri Light" charset="0"/>
                <a:ea typeface="Calibri Light" charset="0"/>
                <a:cs typeface="Calibri Light" charset="0"/>
              </a:rPr>
              <a:t>  Commitment</a:t>
            </a:r>
          </a:p>
        </p:txBody>
      </p:sp>
    </p:spTree>
    <p:extLst>
      <p:ext uri="{BB962C8B-B14F-4D97-AF65-F5344CB8AC3E}">
        <p14:creationId xmlns:p14="http://schemas.microsoft.com/office/powerpoint/2010/main" val="36860071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userDrawn="1"/>
        </p:nvSpPr>
        <p:spPr>
          <a:xfrm>
            <a:off x="3573594" y="33470"/>
            <a:ext cx="1574470" cy="246221"/>
          </a:xfrm>
          <a:prstGeom prst="rect">
            <a:avLst/>
          </a:prstGeom>
          <a:noFill/>
        </p:spPr>
        <p:txBody>
          <a:bodyPr wrap="none" rtlCol="0">
            <a:spAutoFit/>
          </a:bodyPr>
          <a:lstStyle/>
          <a:p>
            <a:r>
              <a:rPr lang="en-NZ" sz="1000" b="1" dirty="0">
                <a:solidFill>
                  <a:srgbClr val="BBB3B2"/>
                </a:solidFill>
              </a:rPr>
              <a:t>Commercial In Confidence</a:t>
            </a:r>
          </a:p>
        </p:txBody>
      </p:sp>
    </p:spTree>
    <p:extLst>
      <p:ext uri="{BB962C8B-B14F-4D97-AF65-F5344CB8AC3E}">
        <p14:creationId xmlns:p14="http://schemas.microsoft.com/office/powerpoint/2010/main" val="44799293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4" r:id="rId3"/>
    <p:sldLayoutId id="2147483674" r:id="rId4"/>
    <p:sldLayoutId id="2147483676" r:id="rId5"/>
    <p:sldLayoutId id="2147483679" r:id="rId6"/>
    <p:sldLayoutId id="2147483681" r:id="rId7"/>
    <p:sldLayoutId id="2147483682" r:id="rId8"/>
    <p:sldLayoutId id="2147483683" r:id="rId9"/>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5.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33953"/>
        </a:solidFill>
        <a:effectLst/>
      </p:bgPr>
    </p:bg>
    <p:spTree>
      <p:nvGrpSpPr>
        <p:cNvPr id="1" name=""/>
        <p:cNvGrpSpPr/>
        <p:nvPr/>
      </p:nvGrpSpPr>
      <p:grpSpPr>
        <a:xfrm>
          <a:off x="0" y="0"/>
          <a:ext cx="0" cy="0"/>
          <a:chOff x="0" y="0"/>
          <a:chExt cx="0" cy="0"/>
        </a:xfrm>
      </p:grpSpPr>
      <p:sp>
        <p:nvSpPr>
          <p:cNvPr id="6" name="TextBox 5"/>
          <p:cNvSpPr txBox="1"/>
          <p:nvPr/>
        </p:nvSpPr>
        <p:spPr>
          <a:xfrm>
            <a:off x="755576" y="1635646"/>
            <a:ext cx="8090578" cy="1708160"/>
          </a:xfrm>
          <a:prstGeom prst="rect">
            <a:avLst/>
          </a:prstGeom>
          <a:noFill/>
        </p:spPr>
        <p:txBody>
          <a:bodyPr wrap="square" rtlCol="0">
            <a:spAutoFit/>
          </a:bodyPr>
          <a:lstStyle/>
          <a:p>
            <a:pPr>
              <a:spcBef>
                <a:spcPts val="1200"/>
              </a:spcBef>
            </a:pPr>
            <a:r>
              <a:rPr lang="en-US" sz="2500" b="1" dirty="0" smtClean="0">
                <a:solidFill>
                  <a:schemeClr val="bg1"/>
                </a:solidFill>
                <a:latin typeface="+mj-lt"/>
                <a:ea typeface="Impact" charset="0"/>
                <a:cs typeface="Impact" charset="0"/>
              </a:rPr>
              <a:t>NZ Health Partnerships</a:t>
            </a:r>
          </a:p>
          <a:p>
            <a:r>
              <a:rPr lang="en-US" sz="4500" b="1" dirty="0" smtClean="0">
                <a:solidFill>
                  <a:schemeClr val="bg1"/>
                </a:solidFill>
                <a:latin typeface="+mj-lt"/>
                <a:ea typeface="Impact" charset="0"/>
                <a:cs typeface="Impact" charset="0"/>
              </a:rPr>
              <a:t>Company Introduction</a:t>
            </a:r>
          </a:p>
          <a:p>
            <a:r>
              <a:rPr lang="en-US" sz="3500" dirty="0" smtClean="0">
                <a:solidFill>
                  <a:schemeClr val="bg1"/>
                </a:solidFill>
                <a:latin typeface="+mj-lt"/>
                <a:ea typeface="Impact" charset="0"/>
                <a:cs typeface="Impact" charset="0"/>
              </a:rPr>
              <a:t>April 2017</a:t>
            </a:r>
            <a:endParaRPr lang="en-US" sz="3500" dirty="0">
              <a:solidFill>
                <a:schemeClr val="bg1"/>
              </a:solidFill>
              <a:latin typeface="+mj-lt"/>
              <a:ea typeface="Impact" charset="0"/>
              <a:cs typeface="Impact" charset="0"/>
            </a:endParaRPr>
          </a:p>
        </p:txBody>
      </p:sp>
    </p:spTree>
    <p:extLst>
      <p:ext uri="{BB962C8B-B14F-4D97-AF65-F5344CB8AC3E}">
        <p14:creationId xmlns:p14="http://schemas.microsoft.com/office/powerpoint/2010/main" val="3543421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7472" b="7472"/>
          <a:stretch>
            <a:fillRect/>
          </a:stretch>
        </p:blipFill>
        <p:spPr/>
      </p:pic>
      <p:sp>
        <p:nvSpPr>
          <p:cNvPr id="2" name="Slide Number Placeholder 1"/>
          <p:cNvSpPr>
            <a:spLocks noGrp="1"/>
          </p:cNvSpPr>
          <p:nvPr>
            <p:ph type="sldNum" sz="quarter" idx="4"/>
          </p:nvPr>
        </p:nvSpPr>
        <p:spPr>
          <a:xfrm>
            <a:off x="271562" y="4901251"/>
            <a:ext cx="186567" cy="108201"/>
          </a:xfrm>
          <a:prstGeom prst="rect">
            <a:avLst/>
          </a:prstGeom>
        </p:spPr>
        <p:txBody>
          <a:bodyPr lIns="17858" tIns="8929" rIns="17858" bIns="8929"/>
          <a:lstStyle/>
          <a:p>
            <a:fld id="{B5C01996-2D0B-4E1B-998A-4107E0F8DE91}" type="slidenum">
              <a:rPr lang="en-US" smtClean="0"/>
              <a:t>2</a:t>
            </a:fld>
            <a:endParaRPr lang="en-US" dirty="0"/>
          </a:p>
        </p:txBody>
      </p:sp>
      <p:grpSp>
        <p:nvGrpSpPr>
          <p:cNvPr id="6" name="Group 5"/>
          <p:cNvGrpSpPr/>
          <p:nvPr/>
        </p:nvGrpSpPr>
        <p:grpSpPr>
          <a:xfrm rot="10800000">
            <a:off x="-8282" y="-10134"/>
            <a:ext cx="9144000" cy="5153634"/>
            <a:chOff x="0" y="-51887"/>
            <a:chExt cx="46816962" cy="26386925"/>
          </a:xfrm>
          <a:solidFill>
            <a:schemeClr val="bg1"/>
          </a:solidFill>
        </p:grpSpPr>
        <p:sp>
          <p:nvSpPr>
            <p:cNvPr id="13" name="Rectangle 12"/>
            <p:cNvSpPr/>
            <p:nvPr/>
          </p:nvSpPr>
          <p:spPr>
            <a:xfrm>
              <a:off x="0" y="-51886"/>
              <a:ext cx="24171965" cy="26386924"/>
            </a:xfrm>
            <a:custGeom>
              <a:avLst/>
              <a:gdLst>
                <a:gd name="connsiteX0" fmla="*/ 0 w 24171965"/>
                <a:gd name="connsiteY0" fmla="*/ 0 h 26386924"/>
                <a:gd name="connsiteX1" fmla="*/ 24171965 w 24171965"/>
                <a:gd name="connsiteY1" fmla="*/ 0 h 26386924"/>
                <a:gd name="connsiteX2" fmla="*/ 24171965 w 24171965"/>
                <a:gd name="connsiteY2" fmla="*/ 26386924 h 26386924"/>
                <a:gd name="connsiteX3" fmla="*/ 0 w 24171965"/>
                <a:gd name="connsiteY3" fmla="*/ 26386924 h 26386924"/>
                <a:gd name="connsiteX4" fmla="*/ 0 w 24171965"/>
                <a:gd name="connsiteY4" fmla="*/ 0 h 26386924"/>
                <a:gd name="connsiteX0" fmla="*/ 0 w 24171965"/>
                <a:gd name="connsiteY0" fmla="*/ 0 h 26386924"/>
                <a:gd name="connsiteX1" fmla="*/ 5923722 w 24171965"/>
                <a:gd name="connsiteY1" fmla="*/ 12129 h 26386924"/>
                <a:gd name="connsiteX2" fmla="*/ 24171965 w 24171965"/>
                <a:gd name="connsiteY2" fmla="*/ 0 h 26386924"/>
                <a:gd name="connsiteX3" fmla="*/ 24171965 w 24171965"/>
                <a:gd name="connsiteY3" fmla="*/ 26386924 h 26386924"/>
                <a:gd name="connsiteX4" fmla="*/ 0 w 24171965"/>
                <a:gd name="connsiteY4" fmla="*/ 26386924 h 26386924"/>
                <a:gd name="connsiteX5" fmla="*/ 0 w 24171965"/>
                <a:gd name="connsiteY5" fmla="*/ 0 h 26386924"/>
                <a:gd name="connsiteX0" fmla="*/ 0 w 24171965"/>
                <a:gd name="connsiteY0" fmla="*/ 0 h 26386924"/>
                <a:gd name="connsiteX1" fmla="*/ 5923722 w 24171965"/>
                <a:gd name="connsiteY1" fmla="*/ 12129 h 26386924"/>
                <a:gd name="connsiteX2" fmla="*/ 24171965 w 24171965"/>
                <a:gd name="connsiteY2" fmla="*/ 26386924 h 26386924"/>
                <a:gd name="connsiteX3" fmla="*/ 0 w 24171965"/>
                <a:gd name="connsiteY3" fmla="*/ 26386924 h 26386924"/>
                <a:gd name="connsiteX4" fmla="*/ 0 w 24171965"/>
                <a:gd name="connsiteY4" fmla="*/ 0 h 26386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1965" h="26386924">
                  <a:moveTo>
                    <a:pt x="0" y="0"/>
                  </a:moveTo>
                  <a:lnTo>
                    <a:pt x="5923722" y="12129"/>
                  </a:lnTo>
                  <a:lnTo>
                    <a:pt x="24171965" y="26386924"/>
                  </a:lnTo>
                  <a:lnTo>
                    <a:pt x="0" y="263869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12"/>
            <p:cNvSpPr/>
            <p:nvPr/>
          </p:nvSpPr>
          <p:spPr>
            <a:xfrm>
              <a:off x="5246220" y="-51887"/>
              <a:ext cx="25943615" cy="26386924"/>
            </a:xfrm>
            <a:custGeom>
              <a:avLst/>
              <a:gdLst>
                <a:gd name="connsiteX0" fmla="*/ 0 w 24171965"/>
                <a:gd name="connsiteY0" fmla="*/ 0 h 26386924"/>
                <a:gd name="connsiteX1" fmla="*/ 24171965 w 24171965"/>
                <a:gd name="connsiteY1" fmla="*/ 0 h 26386924"/>
                <a:gd name="connsiteX2" fmla="*/ 24171965 w 24171965"/>
                <a:gd name="connsiteY2" fmla="*/ 26386924 h 26386924"/>
                <a:gd name="connsiteX3" fmla="*/ 0 w 24171965"/>
                <a:gd name="connsiteY3" fmla="*/ 26386924 h 26386924"/>
                <a:gd name="connsiteX4" fmla="*/ 0 w 24171965"/>
                <a:gd name="connsiteY4" fmla="*/ 0 h 26386924"/>
                <a:gd name="connsiteX0" fmla="*/ 0 w 24171965"/>
                <a:gd name="connsiteY0" fmla="*/ 0 h 26386924"/>
                <a:gd name="connsiteX1" fmla="*/ 5923722 w 24171965"/>
                <a:gd name="connsiteY1" fmla="*/ 12129 h 26386924"/>
                <a:gd name="connsiteX2" fmla="*/ 24171965 w 24171965"/>
                <a:gd name="connsiteY2" fmla="*/ 0 h 26386924"/>
                <a:gd name="connsiteX3" fmla="*/ 24171965 w 24171965"/>
                <a:gd name="connsiteY3" fmla="*/ 26386924 h 26386924"/>
                <a:gd name="connsiteX4" fmla="*/ 0 w 24171965"/>
                <a:gd name="connsiteY4" fmla="*/ 26386924 h 26386924"/>
                <a:gd name="connsiteX5" fmla="*/ 0 w 24171965"/>
                <a:gd name="connsiteY5" fmla="*/ 0 h 26386924"/>
                <a:gd name="connsiteX0" fmla="*/ 0 w 24171965"/>
                <a:gd name="connsiteY0" fmla="*/ 0 h 26386924"/>
                <a:gd name="connsiteX1" fmla="*/ 5923722 w 24171965"/>
                <a:gd name="connsiteY1" fmla="*/ 12129 h 26386924"/>
                <a:gd name="connsiteX2" fmla="*/ 24171965 w 24171965"/>
                <a:gd name="connsiteY2" fmla="*/ 26386924 h 26386924"/>
                <a:gd name="connsiteX3" fmla="*/ 0 w 24171965"/>
                <a:gd name="connsiteY3" fmla="*/ 26386924 h 26386924"/>
                <a:gd name="connsiteX4" fmla="*/ 0 w 24171965"/>
                <a:gd name="connsiteY4" fmla="*/ 0 h 26386924"/>
                <a:gd name="connsiteX0" fmla="*/ 0 w 25886465"/>
                <a:gd name="connsiteY0" fmla="*/ 0 h 26444074"/>
                <a:gd name="connsiteX1" fmla="*/ 7638222 w 25886465"/>
                <a:gd name="connsiteY1" fmla="*/ 69279 h 26444074"/>
                <a:gd name="connsiteX2" fmla="*/ 25886465 w 25886465"/>
                <a:gd name="connsiteY2" fmla="*/ 26444074 h 26444074"/>
                <a:gd name="connsiteX3" fmla="*/ 1714500 w 25886465"/>
                <a:gd name="connsiteY3" fmla="*/ 26444074 h 26444074"/>
                <a:gd name="connsiteX4" fmla="*/ 0 w 25886465"/>
                <a:gd name="connsiteY4" fmla="*/ 0 h 26444074"/>
                <a:gd name="connsiteX0" fmla="*/ 0 w 25943615"/>
                <a:gd name="connsiteY0" fmla="*/ 0 h 26386924"/>
                <a:gd name="connsiteX1" fmla="*/ 7695372 w 25943615"/>
                <a:gd name="connsiteY1" fmla="*/ 12129 h 26386924"/>
                <a:gd name="connsiteX2" fmla="*/ 25943615 w 25943615"/>
                <a:gd name="connsiteY2" fmla="*/ 26386924 h 26386924"/>
                <a:gd name="connsiteX3" fmla="*/ 1771650 w 25943615"/>
                <a:gd name="connsiteY3" fmla="*/ 26386924 h 26386924"/>
                <a:gd name="connsiteX4" fmla="*/ 0 w 25943615"/>
                <a:gd name="connsiteY4" fmla="*/ 0 h 26386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43615" h="26386924">
                  <a:moveTo>
                    <a:pt x="0" y="0"/>
                  </a:moveTo>
                  <a:lnTo>
                    <a:pt x="7695372" y="12129"/>
                  </a:lnTo>
                  <a:lnTo>
                    <a:pt x="25943615" y="26386924"/>
                  </a:lnTo>
                  <a:lnTo>
                    <a:pt x="1771650" y="263869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ight Triangle 14"/>
            <p:cNvSpPr/>
            <p:nvPr/>
          </p:nvSpPr>
          <p:spPr>
            <a:xfrm rot="10800000">
              <a:off x="40028178" y="-51887"/>
              <a:ext cx="6788784" cy="987174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Box 3"/>
          <p:cNvSpPr txBox="1"/>
          <p:nvPr/>
        </p:nvSpPr>
        <p:spPr>
          <a:xfrm>
            <a:off x="4378137" y="1008863"/>
            <a:ext cx="4020807" cy="2492990"/>
          </a:xfrm>
          <a:prstGeom prst="rect">
            <a:avLst/>
          </a:prstGeom>
          <a:noFill/>
        </p:spPr>
        <p:txBody>
          <a:bodyPr wrap="square" rtlCol="0">
            <a:spAutoFit/>
          </a:bodyPr>
          <a:lstStyle/>
          <a:p>
            <a:pPr algn="r" defTabSz="178582">
              <a:lnSpc>
                <a:spcPct val="80000"/>
              </a:lnSpc>
            </a:pPr>
            <a:r>
              <a:rPr lang="en-US" sz="3900" b="1" dirty="0" smtClean="0">
                <a:solidFill>
                  <a:srgbClr val="033953"/>
                </a:solidFill>
                <a:latin typeface="+mj-lt"/>
                <a:ea typeface="Impact" charset="0"/>
                <a:cs typeface="Impact" charset="0"/>
              </a:rPr>
              <a:t>Owned by</a:t>
            </a:r>
          </a:p>
          <a:p>
            <a:pPr algn="r" defTabSz="178582">
              <a:lnSpc>
                <a:spcPct val="80000"/>
              </a:lnSpc>
            </a:pPr>
            <a:r>
              <a:rPr lang="en-US" sz="3900" b="1" dirty="0" smtClean="0">
                <a:solidFill>
                  <a:srgbClr val="313232"/>
                </a:solidFill>
                <a:latin typeface="+mj-lt"/>
                <a:ea typeface="Impact" charset="0"/>
                <a:cs typeface="Impact" charset="0"/>
              </a:rPr>
              <a:t> </a:t>
            </a:r>
            <a:r>
              <a:rPr lang="en-US" sz="3900" b="1" dirty="0" smtClean="0">
                <a:solidFill>
                  <a:srgbClr val="07AEBB"/>
                </a:solidFill>
                <a:latin typeface="+mj-lt"/>
                <a:ea typeface="Impact" charset="0"/>
                <a:cs typeface="Impact" charset="0"/>
              </a:rPr>
              <a:t>all 20 DHBs equally,</a:t>
            </a:r>
            <a:r>
              <a:rPr lang="en-US" sz="3900" b="1" dirty="0" smtClean="0">
                <a:solidFill>
                  <a:srgbClr val="05B0D7"/>
                </a:solidFill>
                <a:latin typeface="+mj-lt"/>
                <a:ea typeface="Impact" charset="0"/>
                <a:cs typeface="Impact" charset="0"/>
              </a:rPr>
              <a:t> </a:t>
            </a:r>
            <a:r>
              <a:rPr lang="en-US" sz="3900" b="1" dirty="0" smtClean="0">
                <a:solidFill>
                  <a:srgbClr val="033953"/>
                </a:solidFill>
                <a:latin typeface="+mj-lt"/>
                <a:ea typeface="Impact" charset="0"/>
                <a:cs typeface="Impact" charset="0"/>
              </a:rPr>
              <a:t>we are unique in the health sector</a:t>
            </a:r>
            <a:endParaRPr lang="en-US" sz="3900" b="1" dirty="0">
              <a:solidFill>
                <a:srgbClr val="033953"/>
              </a:solidFill>
              <a:latin typeface="+mj-lt"/>
              <a:ea typeface="Impact" charset="0"/>
              <a:cs typeface="Impact" charset="0"/>
            </a:endParaRPr>
          </a:p>
        </p:txBody>
      </p:sp>
      <p:sp>
        <p:nvSpPr>
          <p:cNvPr id="14" name="Shape 56"/>
          <p:cNvSpPr/>
          <p:nvPr/>
        </p:nvSpPr>
        <p:spPr>
          <a:xfrm flipV="1">
            <a:off x="539552" y="4840030"/>
            <a:ext cx="1" cy="252000"/>
          </a:xfrm>
          <a:prstGeom prst="line">
            <a:avLst/>
          </a:prstGeom>
          <a:ln w="12700">
            <a:solidFill>
              <a:srgbClr val="848484"/>
            </a:solidFill>
            <a:miter/>
          </a:ln>
        </p:spPr>
        <p:txBody>
          <a:bodyPr lIns="0" tIns="0" rIns="0" bIns="0"/>
          <a:lstStyle/>
          <a:p>
            <a:pPr lvl="0" defTabSz="457200">
              <a:defRPr sz="1200">
                <a:latin typeface="+mj-lt"/>
                <a:ea typeface="+mj-ea"/>
                <a:cs typeface="+mj-cs"/>
                <a:sym typeface="Helvetica"/>
              </a:defRPr>
            </a:pPr>
            <a:endParaRPr sz="1000" b="0" i="0" dirty="0">
              <a:latin typeface="Calibri Light" charset="0"/>
              <a:ea typeface="Calibri Light" charset="0"/>
              <a:cs typeface="Calibri Light" charset="0"/>
            </a:endParaRPr>
          </a:p>
        </p:txBody>
      </p:sp>
      <p:sp>
        <p:nvSpPr>
          <p:cNvPr id="16" name="Slide Number Placeholder 5"/>
          <p:cNvSpPr txBox="1">
            <a:spLocks/>
          </p:cNvSpPr>
          <p:nvPr/>
        </p:nvSpPr>
        <p:spPr>
          <a:xfrm>
            <a:off x="107504" y="4876793"/>
            <a:ext cx="320226" cy="153886"/>
          </a:xfrm>
          <a:prstGeom prst="rect">
            <a:avLst/>
          </a:prstGeom>
          <a:ln w="12700">
            <a:miter lim="400000"/>
          </a:ln>
        </p:spPr>
        <p:txBody>
          <a:bodyPr wrap="square" lIns="0" tIns="0" rIns="0" bIns="0">
            <a:spAutoFit/>
          </a:bodyPr>
          <a:lstStyle>
            <a:defPPr>
              <a:defRPr lang="en-US"/>
            </a:defPPr>
            <a:lvl1pPr marL="0" algn="r" defTabSz="914400" rtl="0" eaLnBrk="1" latinLnBrk="0" hangingPunct="1">
              <a:defRPr lang="en-US" sz="1000" b="0" i="0" kern="1200" smtClean="0">
                <a:solidFill>
                  <a:schemeClr val="tx1">
                    <a:lumMod val="50000"/>
                    <a:lumOff val="50000"/>
                  </a:schemeClr>
                </a:solidFill>
                <a:latin typeface="Calibri Light" charset="0"/>
                <a:ea typeface="Calibri Light" charset="0"/>
                <a:cs typeface="Calibri Light"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C01996-2D0B-4E1B-998A-4107E0F8DE91}" type="slidenum">
              <a:rPr lang="uk-UA" smtClean="0"/>
              <a:pPr/>
              <a:t>2</a:t>
            </a:fld>
            <a:endParaRPr lang="uk-UA"/>
          </a:p>
        </p:txBody>
      </p:sp>
      <p:sp>
        <p:nvSpPr>
          <p:cNvPr id="17" name="Footer Placeholder 4"/>
          <p:cNvSpPr txBox="1">
            <a:spLocks/>
          </p:cNvSpPr>
          <p:nvPr/>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latin typeface="Calibri Light" charset="0"/>
                <a:ea typeface="Calibri Light" charset="0"/>
                <a:cs typeface="Calibri Light" charset="0"/>
              </a:rPr>
              <a:t>Respect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Transparency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Accountability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Commitment</a:t>
            </a: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Tree>
    <p:extLst>
      <p:ext uri="{BB962C8B-B14F-4D97-AF65-F5344CB8AC3E}">
        <p14:creationId xmlns:p14="http://schemas.microsoft.com/office/powerpoint/2010/main" val="2681446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0"/>
            <a:ext cx="5220071" cy="515468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6" name="Content Placeholder 2"/>
          <p:cNvSpPr txBox="1">
            <a:spLocks/>
          </p:cNvSpPr>
          <p:nvPr/>
        </p:nvSpPr>
        <p:spPr>
          <a:xfrm>
            <a:off x="611560" y="766618"/>
            <a:ext cx="4320480" cy="4253404"/>
          </a:xfrm>
          <a:prstGeom prst="rect">
            <a:avLst/>
          </a:prstGeom>
        </p:spPr>
        <p:txBody>
          <a:bodyPr vert="horz" lIns="17858" tIns="8929" rIns="17858" bIns="8929"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200"/>
              </a:spcBef>
              <a:buNone/>
            </a:pPr>
            <a:r>
              <a:rPr lang="en-NZ" sz="1500" dirty="0" smtClean="0">
                <a:solidFill>
                  <a:srgbClr val="033953"/>
                </a:solidFill>
                <a:latin typeface="Calibri Light" panose="020F0302020204030204" pitchFamily="34" charset="0"/>
                <a:ea typeface="Calibri Light" charset="0"/>
                <a:cs typeface="Calibri Light" charset="0"/>
              </a:rPr>
              <a:t>With </a:t>
            </a:r>
            <a:r>
              <a:rPr lang="en-NZ" sz="1500" dirty="0">
                <a:solidFill>
                  <a:srgbClr val="033953"/>
                </a:solidFill>
                <a:latin typeface="Calibri Light" panose="020F0302020204030204" pitchFamily="34" charset="0"/>
                <a:ea typeface="Calibri Light" charset="0"/>
                <a:cs typeface="Calibri Light" charset="0"/>
              </a:rPr>
              <a:t>an aging population, increasing cost of new clinical equipment, and rising public demand, our shared services initiatives are focused on creating financial efficiencies for DHBs. </a:t>
            </a:r>
            <a:endParaRPr lang="en-NZ" sz="1500" dirty="0" smtClean="0">
              <a:solidFill>
                <a:srgbClr val="033953"/>
              </a:solidFill>
              <a:latin typeface="Calibri Light" panose="020F0302020204030204" pitchFamily="34" charset="0"/>
              <a:ea typeface="Calibri Light" charset="0"/>
              <a:cs typeface="Calibri Light" charset="0"/>
            </a:endParaRPr>
          </a:p>
          <a:p>
            <a:pPr marL="0" indent="0">
              <a:spcBef>
                <a:spcPts val="1200"/>
              </a:spcBef>
              <a:buNone/>
            </a:pPr>
            <a:r>
              <a:rPr lang="en-NZ" sz="1500" dirty="0">
                <a:solidFill>
                  <a:srgbClr val="033953"/>
                </a:solidFill>
                <a:latin typeface="Calibri Light" panose="020F0302020204030204" pitchFamily="34" charset="0"/>
                <a:ea typeface="Calibri Light" charset="0"/>
                <a:cs typeface="Calibri Light" charset="0"/>
              </a:rPr>
              <a:t>By thinking, acting and investing collaboratively DHBs are able to achieve greater benefits than they would by operating independently. </a:t>
            </a:r>
          </a:p>
          <a:p>
            <a:pPr marL="0" indent="0">
              <a:spcBef>
                <a:spcPts val="1200"/>
              </a:spcBef>
              <a:buNone/>
            </a:pPr>
            <a:r>
              <a:rPr lang="en-NZ" sz="1500" dirty="0" smtClean="0">
                <a:solidFill>
                  <a:srgbClr val="033953"/>
                </a:solidFill>
                <a:latin typeface="Calibri Light" panose="020F0302020204030204" pitchFamily="34" charset="0"/>
                <a:ea typeface="Calibri Light" charset="0"/>
                <a:cs typeface="Calibri Light" charset="0"/>
              </a:rPr>
              <a:t>But there is more to us than just cost </a:t>
            </a:r>
            <a:r>
              <a:rPr lang="en-NZ" sz="1500" dirty="0">
                <a:solidFill>
                  <a:srgbClr val="033953"/>
                </a:solidFill>
                <a:latin typeface="Calibri Light" panose="020F0302020204030204" pitchFamily="34" charset="0"/>
                <a:ea typeface="Calibri Light" charset="0"/>
                <a:cs typeface="Calibri Light" charset="0"/>
              </a:rPr>
              <a:t>reduction.</a:t>
            </a:r>
          </a:p>
          <a:p>
            <a:pPr marL="0" indent="0">
              <a:spcBef>
                <a:spcPts val="1200"/>
              </a:spcBef>
              <a:buNone/>
            </a:pPr>
            <a:r>
              <a:rPr lang="en-NZ" sz="1500" dirty="0">
                <a:solidFill>
                  <a:srgbClr val="033953"/>
                </a:solidFill>
                <a:latin typeface="Calibri Light" panose="020F0302020204030204" pitchFamily="34" charset="0"/>
                <a:ea typeface="Calibri Light" charset="0"/>
                <a:cs typeface="Calibri Light" charset="0"/>
              </a:rPr>
              <a:t>Although our primary focus is on administrative, support and procurement activities, most of what we do has direct or indirect clinical implications. </a:t>
            </a:r>
          </a:p>
          <a:p>
            <a:pPr marL="0" indent="0">
              <a:spcBef>
                <a:spcPts val="1200"/>
              </a:spcBef>
              <a:buNone/>
            </a:pPr>
            <a:r>
              <a:rPr lang="en-NZ" sz="1500" dirty="0" smtClean="0">
                <a:solidFill>
                  <a:srgbClr val="033953"/>
                </a:solidFill>
                <a:latin typeface="Calibri Light" panose="020F0302020204030204" pitchFamily="34" charset="0"/>
                <a:ea typeface="Calibri Light" charset="0"/>
                <a:cs typeface="Calibri Light" charset="0"/>
              </a:rPr>
              <a:t>Ultimately, patient </a:t>
            </a:r>
            <a:r>
              <a:rPr lang="en-NZ" sz="1500" dirty="0">
                <a:solidFill>
                  <a:srgbClr val="033953"/>
                </a:solidFill>
                <a:latin typeface="Calibri Light" panose="020F0302020204030204" pitchFamily="34" charset="0"/>
                <a:ea typeface="Calibri Light" charset="0"/>
                <a:cs typeface="Calibri Light" charset="0"/>
              </a:rPr>
              <a:t>outcomes are at the heart of the company and our </a:t>
            </a:r>
            <a:r>
              <a:rPr lang="en-NZ" sz="1500" dirty="0" smtClean="0">
                <a:solidFill>
                  <a:srgbClr val="033953"/>
                </a:solidFill>
                <a:latin typeface="Calibri Light" panose="020F0302020204030204" pitchFamily="34" charset="0"/>
                <a:ea typeface="Calibri Light" charset="0"/>
                <a:cs typeface="Calibri Light" charset="0"/>
              </a:rPr>
              <a:t>operations. </a:t>
            </a:r>
            <a:endParaRPr lang="en-NZ" sz="1500" dirty="0">
              <a:solidFill>
                <a:srgbClr val="033953"/>
              </a:solidFill>
              <a:latin typeface="Calibri Light" panose="020F0302020204030204" pitchFamily="34" charset="0"/>
              <a:ea typeface="Calibri Light" charset="0"/>
              <a:cs typeface="Calibri Light" charset="0"/>
            </a:endParaRPr>
          </a:p>
        </p:txBody>
      </p:sp>
      <p:sp>
        <p:nvSpPr>
          <p:cNvPr id="8" name="TextBox 7"/>
          <p:cNvSpPr txBox="1"/>
          <p:nvPr/>
        </p:nvSpPr>
        <p:spPr>
          <a:xfrm>
            <a:off x="5436095" y="635543"/>
            <a:ext cx="3672409" cy="3736407"/>
          </a:xfrm>
          <a:prstGeom prst="rect">
            <a:avLst/>
          </a:prstGeom>
          <a:noFill/>
        </p:spPr>
        <p:txBody>
          <a:bodyPr wrap="square" rtlCol="0">
            <a:spAutoFit/>
          </a:bodyPr>
          <a:lstStyle/>
          <a:p>
            <a:pPr algn="r" defTabSz="178582">
              <a:lnSpc>
                <a:spcPct val="80000"/>
              </a:lnSpc>
            </a:pPr>
            <a:r>
              <a:rPr lang="en-NZ" sz="3700" dirty="0">
                <a:solidFill>
                  <a:srgbClr val="033953"/>
                </a:solidFill>
                <a:latin typeface="+mj-lt"/>
                <a:ea typeface="Impact" charset="0"/>
                <a:cs typeface="Impact" charset="0"/>
              </a:rPr>
              <a:t>Supporting DHBs to leverage the </a:t>
            </a:r>
            <a:r>
              <a:rPr lang="en-NZ" sz="3700" b="1" dirty="0">
                <a:solidFill>
                  <a:srgbClr val="07AEBB"/>
                </a:solidFill>
                <a:latin typeface="+mj-lt"/>
                <a:ea typeface="Impact" charset="0"/>
                <a:cs typeface="Impact" charset="0"/>
              </a:rPr>
              <a:t>power of working  together</a:t>
            </a:r>
            <a:r>
              <a:rPr lang="en-NZ" sz="3700" b="1" dirty="0">
                <a:solidFill>
                  <a:srgbClr val="033953"/>
                </a:solidFill>
                <a:latin typeface="+mj-lt"/>
                <a:ea typeface="Impact" charset="0"/>
                <a:cs typeface="Impact" charset="0"/>
              </a:rPr>
              <a:t> </a:t>
            </a:r>
            <a:r>
              <a:rPr lang="en-NZ" sz="3700" dirty="0">
                <a:solidFill>
                  <a:srgbClr val="033953"/>
                </a:solidFill>
                <a:latin typeface="+mj-lt"/>
                <a:ea typeface="Impact" charset="0"/>
                <a:cs typeface="Impact" charset="0"/>
              </a:rPr>
              <a:t>to enable New Zealanders to live well, stay well and </a:t>
            </a:r>
            <a:r>
              <a:rPr lang="en-NZ" sz="3700" dirty="0" smtClean="0">
                <a:solidFill>
                  <a:srgbClr val="033953"/>
                </a:solidFill>
                <a:latin typeface="+mj-lt"/>
                <a:ea typeface="Impact" charset="0"/>
                <a:cs typeface="Impact" charset="0"/>
              </a:rPr>
              <a:t>get well.</a:t>
            </a:r>
            <a:endParaRPr lang="en-US" sz="3700" dirty="0">
              <a:solidFill>
                <a:srgbClr val="033953"/>
              </a:solidFill>
              <a:latin typeface="+mj-lt"/>
              <a:ea typeface="Impact" charset="0"/>
              <a:cs typeface="Impact" charset="0"/>
            </a:endParaRPr>
          </a:p>
        </p:txBody>
      </p:sp>
      <p:sp>
        <p:nvSpPr>
          <p:cNvPr id="12" name="TextBox 11"/>
          <p:cNvSpPr txBox="1"/>
          <p:nvPr/>
        </p:nvSpPr>
        <p:spPr>
          <a:xfrm>
            <a:off x="162214" y="338400"/>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Purpose</a:t>
            </a:r>
            <a:endParaRPr lang="en-US" sz="2000" b="1" dirty="0">
              <a:solidFill>
                <a:srgbClr val="033953"/>
              </a:solidFill>
              <a:latin typeface="+mj-lt"/>
              <a:ea typeface="Impact" charset="0"/>
              <a:cs typeface="Impact" charset="0"/>
            </a:endParaRPr>
          </a:p>
        </p:txBody>
      </p:sp>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17" name="Shape 56"/>
          <p:cNvSpPr/>
          <p:nvPr/>
        </p:nvSpPr>
        <p:spPr>
          <a:xfrm flipV="1">
            <a:off x="539552" y="4840030"/>
            <a:ext cx="1" cy="252000"/>
          </a:xfrm>
          <a:prstGeom prst="line">
            <a:avLst/>
          </a:prstGeom>
          <a:ln w="12700">
            <a:solidFill>
              <a:schemeClr val="bg1"/>
            </a:solidFill>
            <a:miter/>
          </a:ln>
        </p:spPr>
        <p:txBody>
          <a:bodyPr lIns="0" tIns="0" rIns="0" bIns="0"/>
          <a:lstStyle/>
          <a:p>
            <a:pPr lvl="0" defTabSz="457200">
              <a:defRPr sz="1200">
                <a:latin typeface="+mj-lt"/>
                <a:ea typeface="+mj-ea"/>
                <a:cs typeface="+mj-cs"/>
                <a:sym typeface="Helvetica"/>
              </a:defRPr>
            </a:pPr>
            <a:endParaRPr sz="1000" b="0" i="0" dirty="0">
              <a:solidFill>
                <a:schemeClr val="bg1"/>
              </a:solidFill>
              <a:latin typeface="Calibri Light" charset="0"/>
              <a:ea typeface="Calibri Light" charset="0"/>
              <a:cs typeface="Calibri Light" charset="0"/>
            </a:endParaRPr>
          </a:p>
        </p:txBody>
      </p:sp>
      <p:sp>
        <p:nvSpPr>
          <p:cNvPr id="18"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solidFill>
                  <a:schemeClr val="bg1"/>
                </a:solidFill>
              </a:rPr>
              <a:pPr/>
              <a:t>3</a:t>
            </a:fld>
            <a:endParaRPr lang="uk-UA">
              <a:solidFill>
                <a:schemeClr val="bg1"/>
              </a:solidFill>
            </a:endParaRPr>
          </a:p>
        </p:txBody>
      </p:sp>
      <p:sp>
        <p:nvSpPr>
          <p:cNvPr id="19" name="Footer Placeholder 4"/>
          <p:cNvSpPr txBox="1">
            <a:spLocks/>
          </p:cNvSpPr>
          <p:nvPr/>
        </p:nvSpPr>
        <p:spPr>
          <a:xfrm>
            <a:off x="702891" y="4876791"/>
            <a:ext cx="4949229" cy="153888"/>
          </a:xfrm>
          <a:prstGeom prst="rect">
            <a:avLst/>
          </a:prstGeom>
          <a:ln w="12700">
            <a:miter lim="400000"/>
          </a:ln>
        </p:spPr>
        <p:txBody>
          <a:bodyPr wrap="square" lIns="0" tIns="0" rIns="0" bIns="0">
            <a:spAutoFit/>
          </a:bodyPr>
          <a:lstStyle>
            <a:defPPr>
              <a:defRPr lang="en-US"/>
            </a:defPPr>
            <a:lvl1pPr marL="0" algn="ctr" defTabSz="3511296" rtl="0" eaLnBrk="1" latinLnBrk="0" hangingPunct="1">
              <a:defRPr lang="en-US" sz="3500" kern="1200">
                <a:solidFill>
                  <a:schemeClr val="tx1">
                    <a:lumMod val="50000"/>
                    <a:lumOff val="50000"/>
                  </a:schemeClr>
                </a:solidFill>
                <a:latin typeface="Roboto Lt"/>
                <a:ea typeface="Roboto Lt"/>
                <a:cs typeface="Roboto Lt"/>
              </a:defRPr>
            </a:lvl1pPr>
            <a:lvl2pPr marL="1755648" algn="l" defTabSz="3511296" rtl="0" eaLnBrk="1" latinLnBrk="0" hangingPunct="1">
              <a:defRPr sz="6912" kern="1200">
                <a:solidFill>
                  <a:schemeClr val="tx1"/>
                </a:solidFill>
                <a:latin typeface="+mn-lt"/>
                <a:ea typeface="+mn-ea"/>
                <a:cs typeface="+mn-cs"/>
              </a:defRPr>
            </a:lvl2pPr>
            <a:lvl3pPr marL="3511296" algn="l" defTabSz="3511296" rtl="0" eaLnBrk="1" latinLnBrk="0" hangingPunct="1">
              <a:defRPr sz="6912" kern="1200">
                <a:solidFill>
                  <a:schemeClr val="tx1"/>
                </a:solidFill>
                <a:latin typeface="+mn-lt"/>
                <a:ea typeface="+mn-ea"/>
                <a:cs typeface="+mn-cs"/>
              </a:defRPr>
            </a:lvl3pPr>
            <a:lvl4pPr marL="5266944" algn="l" defTabSz="3511296" rtl="0" eaLnBrk="1" latinLnBrk="0" hangingPunct="1">
              <a:defRPr sz="6912" kern="1200">
                <a:solidFill>
                  <a:schemeClr val="tx1"/>
                </a:solidFill>
                <a:latin typeface="+mn-lt"/>
                <a:ea typeface="+mn-ea"/>
                <a:cs typeface="+mn-cs"/>
              </a:defRPr>
            </a:lvl4pPr>
            <a:lvl5pPr marL="7022592" algn="l" defTabSz="3511296" rtl="0" eaLnBrk="1" latinLnBrk="0" hangingPunct="1">
              <a:defRPr sz="6912" kern="1200">
                <a:solidFill>
                  <a:schemeClr val="tx1"/>
                </a:solidFill>
                <a:latin typeface="+mn-lt"/>
                <a:ea typeface="+mn-ea"/>
                <a:cs typeface="+mn-cs"/>
              </a:defRPr>
            </a:lvl5pPr>
            <a:lvl6pPr marL="8778240" algn="l" defTabSz="3511296" rtl="0" eaLnBrk="1" latinLnBrk="0" hangingPunct="1">
              <a:defRPr sz="6912" kern="1200">
                <a:solidFill>
                  <a:schemeClr val="tx1"/>
                </a:solidFill>
                <a:latin typeface="+mn-lt"/>
                <a:ea typeface="+mn-ea"/>
                <a:cs typeface="+mn-cs"/>
              </a:defRPr>
            </a:lvl6pPr>
            <a:lvl7pPr marL="10533888" algn="l" defTabSz="3511296" rtl="0" eaLnBrk="1" latinLnBrk="0" hangingPunct="1">
              <a:defRPr sz="6912" kern="1200">
                <a:solidFill>
                  <a:schemeClr val="tx1"/>
                </a:solidFill>
                <a:latin typeface="+mn-lt"/>
                <a:ea typeface="+mn-ea"/>
                <a:cs typeface="+mn-cs"/>
              </a:defRPr>
            </a:lvl7pPr>
            <a:lvl8pPr marL="12289536" algn="l" defTabSz="3511296" rtl="0" eaLnBrk="1" latinLnBrk="0" hangingPunct="1">
              <a:defRPr sz="6912" kern="1200">
                <a:solidFill>
                  <a:schemeClr val="tx1"/>
                </a:solidFill>
                <a:latin typeface="+mn-lt"/>
                <a:ea typeface="+mn-ea"/>
                <a:cs typeface="+mn-cs"/>
              </a:defRPr>
            </a:lvl8pPr>
            <a:lvl9pPr marL="14045184" algn="l" defTabSz="3511296" rtl="0" eaLnBrk="1" latinLnBrk="0" hangingPunct="1">
              <a:defRPr sz="6912" kern="1200">
                <a:solidFill>
                  <a:schemeClr val="tx1"/>
                </a:solidFill>
                <a:latin typeface="+mn-lt"/>
                <a:ea typeface="+mn-ea"/>
                <a:cs typeface="+mn-cs"/>
              </a:defRPr>
            </a:lvl9pPr>
          </a:lstStyle>
          <a:p>
            <a:pPr algn="l"/>
            <a:r>
              <a:rPr lang="en-US" sz="1000" b="0" i="0" dirty="0" smtClean="0">
                <a:solidFill>
                  <a:schemeClr val="bg1"/>
                </a:solidFill>
                <a:latin typeface="Calibri Light" charset="0"/>
                <a:ea typeface="Calibri Light" charset="0"/>
                <a:cs typeface="Calibri Light" charset="0"/>
              </a:rPr>
              <a:t>Respect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Transparency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Accountability  </a:t>
            </a:r>
            <a:r>
              <a:rPr lang="en-US" sz="1000" b="0" i="0" dirty="0" smtClean="0">
                <a:solidFill>
                  <a:schemeClr val="bg1"/>
                </a:solidFill>
                <a:latin typeface="Wingdings" panose="05000000000000000000" pitchFamily="2" charset="2"/>
                <a:ea typeface="Calibri Light" charset="0"/>
                <a:cs typeface="Calibri Light" charset="0"/>
              </a:rPr>
              <a:t></a:t>
            </a:r>
            <a:r>
              <a:rPr lang="en-US" sz="1000" b="0" i="0" dirty="0" smtClean="0">
                <a:solidFill>
                  <a:schemeClr val="bg1"/>
                </a:solidFill>
                <a:latin typeface="Calibri Light" charset="0"/>
                <a:ea typeface="Calibri Light" charset="0"/>
                <a:cs typeface="Calibri Light" charset="0"/>
              </a:rPr>
              <a:t>  Commitment</a:t>
            </a:r>
          </a:p>
        </p:txBody>
      </p:sp>
    </p:spTree>
    <p:extLst>
      <p:ext uri="{BB962C8B-B14F-4D97-AF65-F5344CB8AC3E}">
        <p14:creationId xmlns:p14="http://schemas.microsoft.com/office/powerpoint/2010/main" val="3955784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717" y="2359050"/>
            <a:ext cx="714375" cy="7167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0718" y="1566962"/>
            <a:ext cx="714375" cy="71675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719" y="774874"/>
            <a:ext cx="714375" cy="716756"/>
          </a:xfrm>
          <a:prstGeom prst="rect">
            <a:avLst/>
          </a:prstGeom>
        </p:spPr>
      </p:pic>
      <p:sp>
        <p:nvSpPr>
          <p:cNvPr id="110" name="Rectangle 109"/>
          <p:cNvSpPr/>
          <p:nvPr/>
        </p:nvSpPr>
        <p:spPr>
          <a:xfrm>
            <a:off x="6884019" y="-13219"/>
            <a:ext cx="2296493" cy="5156719"/>
          </a:xfrm>
          <a:prstGeom prst="rect">
            <a:avLst/>
          </a:prstGeom>
          <a:solidFill>
            <a:srgbClr val="0339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81" name="TextBox 80"/>
          <p:cNvSpPr txBox="1"/>
          <p:nvPr/>
        </p:nvSpPr>
        <p:spPr>
          <a:xfrm>
            <a:off x="1331640" y="801074"/>
            <a:ext cx="5184576" cy="572030"/>
          </a:xfrm>
          <a:prstGeom prst="rect">
            <a:avLst/>
          </a:prstGeom>
          <a:noFill/>
        </p:spPr>
        <p:txBody>
          <a:bodyPr wrap="square" lIns="17858" tIns="8929" rIns="17858" bIns="8929" rtlCol="0">
            <a:spAutoFit/>
          </a:bodyPr>
          <a:lstStyle>
            <a:defPPr>
              <a:defRPr lang="en-US"/>
            </a:defPPr>
            <a:lvl1pPr>
              <a:spcAft>
                <a:spcPts val="2400"/>
              </a:spcAft>
              <a:defRPr sz="1200">
                <a:solidFill>
                  <a:srgbClr val="4B4D4D"/>
                </a:solidFill>
                <a:latin typeface="Calibri Light" charset="0"/>
                <a:ea typeface="Calibri Light" charset="0"/>
                <a:cs typeface="Calibri Light" charset="0"/>
              </a:defRPr>
            </a:lvl1pPr>
          </a:lstStyle>
          <a:p>
            <a:r>
              <a:rPr lang="en-NZ" b="1" dirty="0">
                <a:solidFill>
                  <a:srgbClr val="45403E"/>
                </a:solidFill>
                <a:latin typeface="+mj-lt"/>
              </a:rPr>
              <a:t>Banking &amp; Insurance Services: </a:t>
            </a:r>
            <a:r>
              <a:rPr lang="en-NZ" dirty="0">
                <a:solidFill>
                  <a:srgbClr val="45403E"/>
                </a:solidFill>
              </a:rPr>
              <a:t>Shared </a:t>
            </a:r>
            <a:r>
              <a:rPr lang="en-NZ" dirty="0" smtClean="0">
                <a:solidFill>
                  <a:srgbClr val="45403E"/>
                </a:solidFill>
              </a:rPr>
              <a:t>banking, treasury and insurance arrangements offering streamlining </a:t>
            </a:r>
            <a:r>
              <a:rPr lang="en-NZ" dirty="0">
                <a:solidFill>
                  <a:srgbClr val="45403E"/>
                </a:solidFill>
              </a:rPr>
              <a:t>transactional services and cash management; reducing administration costs and standardising fees and charges. </a:t>
            </a:r>
            <a:endParaRPr lang="lt-LT" dirty="0">
              <a:solidFill>
                <a:srgbClr val="45403E"/>
              </a:solidFill>
            </a:endParaRPr>
          </a:p>
        </p:txBody>
      </p:sp>
      <p:sp>
        <p:nvSpPr>
          <p:cNvPr id="100" name="TextBox 99"/>
          <p:cNvSpPr txBox="1"/>
          <p:nvPr/>
        </p:nvSpPr>
        <p:spPr>
          <a:xfrm>
            <a:off x="1331640" y="1641305"/>
            <a:ext cx="5184576" cy="572030"/>
          </a:xfrm>
          <a:prstGeom prst="rect">
            <a:avLst/>
          </a:prstGeom>
          <a:noFill/>
        </p:spPr>
        <p:txBody>
          <a:bodyPr wrap="square" lIns="17858" tIns="8929" rIns="17858" bIns="8929" rtlCol="0">
            <a:spAutoFit/>
          </a:bodyPr>
          <a:lstStyle>
            <a:defPPr>
              <a:defRPr lang="en-US"/>
            </a:defPPr>
            <a:lvl1pPr>
              <a:spcAft>
                <a:spcPts val="2400"/>
              </a:spcAft>
              <a:defRPr sz="1200">
                <a:solidFill>
                  <a:srgbClr val="4B4D4D"/>
                </a:solidFill>
                <a:latin typeface="Calibri Light" charset="0"/>
                <a:ea typeface="Calibri Light" charset="0"/>
                <a:cs typeface="Calibri Light" charset="0"/>
              </a:defRPr>
            </a:lvl1pPr>
          </a:lstStyle>
          <a:p>
            <a:r>
              <a:rPr lang="en-NZ" b="1" dirty="0">
                <a:solidFill>
                  <a:srgbClr val="45403E"/>
                </a:solidFill>
                <a:latin typeface="+mj-lt"/>
              </a:rPr>
              <a:t>Food Services: </a:t>
            </a:r>
            <a:r>
              <a:rPr lang="en-NZ" dirty="0">
                <a:solidFill>
                  <a:srgbClr val="45403E"/>
                </a:solidFill>
              </a:rPr>
              <a:t>Collective Food Service Agreement (FSA), under which Compass Group is contracted to provide DHBs’ patient meals, meals-on-wheels, ward supplies and other optional services. </a:t>
            </a:r>
            <a:endParaRPr lang="lt-LT" dirty="0">
              <a:solidFill>
                <a:srgbClr val="45403E"/>
              </a:solidFill>
            </a:endParaRPr>
          </a:p>
        </p:txBody>
      </p:sp>
      <p:sp>
        <p:nvSpPr>
          <p:cNvPr id="112" name="TextBox 111"/>
          <p:cNvSpPr txBox="1"/>
          <p:nvPr/>
        </p:nvSpPr>
        <p:spPr>
          <a:xfrm>
            <a:off x="1331640" y="2499742"/>
            <a:ext cx="5184576" cy="387364"/>
          </a:xfrm>
          <a:prstGeom prst="rect">
            <a:avLst/>
          </a:prstGeom>
          <a:noFill/>
        </p:spPr>
        <p:txBody>
          <a:bodyPr wrap="square" lIns="17858" tIns="8929" rIns="17858" bIns="8929" rtlCol="0">
            <a:spAutoFit/>
          </a:bodyPr>
          <a:lstStyle>
            <a:defPPr>
              <a:defRPr lang="en-US"/>
            </a:defPPr>
            <a:lvl1pPr>
              <a:spcAft>
                <a:spcPts val="2400"/>
              </a:spcAft>
              <a:defRPr sz="1200">
                <a:solidFill>
                  <a:srgbClr val="4B4D4D"/>
                </a:solidFill>
                <a:latin typeface="Calibri Light" charset="0"/>
                <a:ea typeface="Calibri Light" charset="0"/>
                <a:cs typeface="Calibri Light" charset="0"/>
              </a:defRPr>
            </a:lvl1pPr>
          </a:lstStyle>
          <a:p>
            <a:r>
              <a:rPr lang="en-NZ" b="1" dirty="0">
                <a:solidFill>
                  <a:srgbClr val="45403E"/>
                </a:solidFill>
                <a:latin typeface="+mj-lt"/>
              </a:rPr>
              <a:t>National Infrastructure Platform (NIP): </a:t>
            </a:r>
            <a:r>
              <a:rPr lang="en-NZ" dirty="0">
                <a:solidFill>
                  <a:srgbClr val="45403E"/>
                </a:solidFill>
                <a:latin typeface="Calibri Light" panose="020F0302020204030204" pitchFamily="34" charset="0"/>
              </a:rPr>
              <a:t>S</a:t>
            </a:r>
            <a:r>
              <a:rPr lang="en-NZ" dirty="0" smtClean="0">
                <a:solidFill>
                  <a:srgbClr val="45403E"/>
                </a:solidFill>
                <a:latin typeface="Calibri Light" panose="020F0302020204030204" pitchFamily="34" charset="0"/>
              </a:rPr>
              <a:t>upporting </a:t>
            </a:r>
            <a:r>
              <a:rPr lang="en-NZ" dirty="0">
                <a:solidFill>
                  <a:srgbClr val="45403E"/>
                </a:solidFill>
                <a:latin typeface="Calibri Light" panose="020F0302020204030204" pitchFamily="34" charset="0"/>
              </a:rPr>
              <a:t>DHBs to meet the Government-mandated Infrastructure as a Service (IaaS). IaaS is more stable and secure</a:t>
            </a:r>
            <a:r>
              <a:rPr lang="en-NZ" dirty="0" smtClean="0">
                <a:solidFill>
                  <a:srgbClr val="45403E"/>
                </a:solidFill>
                <a:latin typeface="Calibri Light" panose="020F0302020204030204" pitchFamily="34" charset="0"/>
              </a:rPr>
              <a:t>.</a:t>
            </a:r>
            <a:endParaRPr lang="lt-LT" dirty="0">
              <a:solidFill>
                <a:srgbClr val="45403E"/>
              </a:solidFill>
              <a:latin typeface="Calibri Light" panose="020F0302020204030204" pitchFamily="34" charset="0"/>
            </a:endParaRPr>
          </a:p>
        </p:txBody>
      </p:sp>
      <p:sp>
        <p:nvSpPr>
          <p:cNvPr id="22" name="TextBox 21"/>
          <p:cNvSpPr txBox="1"/>
          <p:nvPr/>
        </p:nvSpPr>
        <p:spPr>
          <a:xfrm>
            <a:off x="7138765" y="1343224"/>
            <a:ext cx="1700754" cy="2480245"/>
          </a:xfrm>
          <a:prstGeom prst="rect">
            <a:avLst/>
          </a:prstGeom>
          <a:noFill/>
        </p:spPr>
        <p:txBody>
          <a:bodyPr wrap="square" lIns="17858" tIns="8929" rIns="17858" bIns="8929" rtlCol="0">
            <a:spAutoFit/>
          </a:bodyPr>
          <a:lstStyle>
            <a:defPPr>
              <a:defRPr lang="en-US"/>
            </a:defPPr>
            <a:lvl1pPr>
              <a:lnSpc>
                <a:spcPct val="80000"/>
              </a:lnSpc>
              <a:defRPr sz="23900">
                <a:solidFill>
                  <a:schemeClr val="bg1"/>
                </a:solidFill>
                <a:latin typeface="Roboto Th" pitchFamily="2" charset="0"/>
                <a:ea typeface="Roboto Th" pitchFamily="2" charset="0"/>
              </a:defRPr>
            </a:lvl1pPr>
          </a:lstStyle>
          <a:p>
            <a:pPr algn="ctr"/>
            <a:r>
              <a:rPr lang="en-US" sz="20000" dirty="0" smtClean="0">
                <a:solidFill>
                  <a:schemeClr val="bg1">
                    <a:lumMod val="95000"/>
                  </a:schemeClr>
                </a:solidFill>
                <a:latin typeface="Impact" panose="020B0806030902050204" pitchFamily="34" charset="0"/>
                <a:ea typeface="Roboto" panose="02000000000000000000" pitchFamily="2" charset="0"/>
                <a:cs typeface="Roboto" panose="02000000000000000000" pitchFamily="2" charset="0"/>
              </a:rPr>
              <a:t>5</a:t>
            </a:r>
            <a:endParaRPr lang="en-US" sz="20000" dirty="0">
              <a:solidFill>
                <a:schemeClr val="bg1">
                  <a:lumMod val="95000"/>
                </a:schemeClr>
              </a:solidFill>
              <a:latin typeface="Impact" panose="020B0806030902050204" pitchFamily="34" charset="0"/>
              <a:ea typeface="Roboto" panose="02000000000000000000" pitchFamily="2" charset="0"/>
              <a:cs typeface="Roboto" panose="02000000000000000000" pitchFamily="2" charset="0"/>
            </a:endParaRPr>
          </a:p>
        </p:txBody>
      </p:sp>
      <p:sp>
        <p:nvSpPr>
          <p:cNvPr id="21" name="TextBox 20"/>
          <p:cNvSpPr txBox="1"/>
          <p:nvPr/>
        </p:nvSpPr>
        <p:spPr>
          <a:xfrm>
            <a:off x="6991523" y="3594348"/>
            <a:ext cx="2085006" cy="641280"/>
          </a:xfrm>
          <a:prstGeom prst="rect">
            <a:avLst/>
          </a:prstGeom>
          <a:noFill/>
        </p:spPr>
        <p:txBody>
          <a:bodyPr wrap="square" lIns="17858" tIns="8929" rIns="17858" bIns="8929" rtlCol="0">
            <a:spAutoFit/>
          </a:bodyPr>
          <a:lstStyle/>
          <a:p>
            <a:pPr algn="ctr">
              <a:lnSpc>
                <a:spcPct val="80000"/>
              </a:lnSpc>
            </a:pPr>
            <a:r>
              <a:rPr lang="en-US" sz="2500" dirty="0" smtClean="0">
                <a:solidFill>
                  <a:schemeClr val="bg1"/>
                </a:solidFill>
                <a:latin typeface="+mj-lt"/>
                <a:ea typeface="Impact" charset="0"/>
                <a:cs typeface="Impact" charset="0"/>
              </a:rPr>
              <a:t>Programmes </a:t>
            </a:r>
          </a:p>
          <a:p>
            <a:pPr algn="ctr">
              <a:lnSpc>
                <a:spcPct val="80000"/>
              </a:lnSpc>
            </a:pPr>
            <a:r>
              <a:rPr lang="en-US" sz="2500" dirty="0" smtClean="0">
                <a:solidFill>
                  <a:schemeClr val="bg1"/>
                </a:solidFill>
                <a:latin typeface="+mj-lt"/>
                <a:ea typeface="Impact" charset="0"/>
                <a:cs typeface="Impact" charset="0"/>
              </a:rPr>
              <a:t>&amp; Services</a:t>
            </a:r>
            <a:endParaRPr lang="en-US" sz="2500" dirty="0">
              <a:solidFill>
                <a:schemeClr val="bg1"/>
              </a:solidFill>
              <a:latin typeface="+mj-lt"/>
              <a:ea typeface="Impact" charset="0"/>
              <a:cs typeface="Impact" charset="0"/>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713" y="3939902"/>
            <a:ext cx="714375" cy="716756"/>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0719" y="3151138"/>
            <a:ext cx="714375" cy="716756"/>
          </a:xfrm>
          <a:prstGeom prst="rect">
            <a:avLst/>
          </a:prstGeom>
        </p:spPr>
      </p:pic>
      <p:sp>
        <p:nvSpPr>
          <p:cNvPr id="31" name="TextBox 30"/>
          <p:cNvSpPr txBox="1"/>
          <p:nvPr/>
        </p:nvSpPr>
        <p:spPr>
          <a:xfrm>
            <a:off x="1331637" y="3225481"/>
            <a:ext cx="5184576" cy="572030"/>
          </a:xfrm>
          <a:prstGeom prst="rect">
            <a:avLst/>
          </a:prstGeom>
          <a:noFill/>
        </p:spPr>
        <p:txBody>
          <a:bodyPr wrap="square" lIns="17858" tIns="8929" rIns="17858" bIns="8929" rtlCol="0">
            <a:spAutoFit/>
          </a:bodyPr>
          <a:lstStyle>
            <a:defPPr>
              <a:defRPr lang="en-US"/>
            </a:defPPr>
            <a:lvl1pPr>
              <a:spcAft>
                <a:spcPts val="2400"/>
              </a:spcAft>
              <a:defRPr sz="1200">
                <a:solidFill>
                  <a:srgbClr val="4B4D4D"/>
                </a:solidFill>
                <a:latin typeface="Calibri Light" charset="0"/>
                <a:ea typeface="Calibri Light" charset="0"/>
                <a:cs typeface="Calibri Light" charset="0"/>
              </a:defRPr>
            </a:lvl1pPr>
          </a:lstStyle>
          <a:p>
            <a:r>
              <a:rPr lang="en-NZ" b="1" dirty="0">
                <a:solidFill>
                  <a:srgbClr val="45403E"/>
                </a:solidFill>
                <a:latin typeface="+mj-lt"/>
              </a:rPr>
              <a:t>National Procurement: </a:t>
            </a:r>
            <a:r>
              <a:rPr lang="en-NZ" dirty="0">
                <a:solidFill>
                  <a:srgbClr val="45403E"/>
                </a:solidFill>
                <a:latin typeface="Calibri Light" panose="020F0302020204030204" pitchFamily="34" charset="0"/>
              </a:rPr>
              <a:t>Implementing the health sector’s Procurement Strategy and Operating Model. Overall goal of removing complexity and increasing real return on DHB investment. </a:t>
            </a:r>
            <a:endParaRPr lang="lt-LT" dirty="0">
              <a:solidFill>
                <a:srgbClr val="45403E"/>
              </a:solidFill>
              <a:latin typeface="Calibri Light" panose="020F0302020204030204" pitchFamily="34" charset="0"/>
            </a:endParaRPr>
          </a:p>
        </p:txBody>
      </p:sp>
      <p:sp>
        <p:nvSpPr>
          <p:cNvPr id="32" name="TextBox 31"/>
          <p:cNvSpPr txBox="1"/>
          <p:nvPr/>
        </p:nvSpPr>
        <p:spPr>
          <a:xfrm>
            <a:off x="1331637" y="3939902"/>
            <a:ext cx="5184576" cy="756696"/>
          </a:xfrm>
          <a:prstGeom prst="rect">
            <a:avLst/>
          </a:prstGeom>
          <a:noFill/>
        </p:spPr>
        <p:txBody>
          <a:bodyPr wrap="square" lIns="17858" tIns="8929" rIns="17858" bIns="8929" rtlCol="0">
            <a:spAutoFit/>
          </a:bodyPr>
          <a:lstStyle>
            <a:defPPr>
              <a:defRPr lang="en-US"/>
            </a:defPPr>
            <a:lvl1pPr>
              <a:spcAft>
                <a:spcPts val="2400"/>
              </a:spcAft>
              <a:defRPr sz="1200" b="1">
                <a:solidFill>
                  <a:srgbClr val="4B4D4D"/>
                </a:solidFill>
                <a:latin typeface="Calibri Light" charset="0"/>
                <a:ea typeface="Calibri Light" charset="0"/>
                <a:cs typeface="Calibri Light" charset="0"/>
              </a:defRPr>
            </a:lvl1pPr>
          </a:lstStyle>
          <a:p>
            <a:r>
              <a:rPr lang="en-NZ" dirty="0">
                <a:solidFill>
                  <a:srgbClr val="45403E"/>
                </a:solidFill>
                <a:latin typeface="+mj-lt"/>
              </a:rPr>
              <a:t>National Oracle Solution (NOS): </a:t>
            </a:r>
            <a:r>
              <a:rPr lang="en-AU" b="0" dirty="0">
                <a:solidFill>
                  <a:srgbClr val="45403E"/>
                </a:solidFill>
              </a:rPr>
              <a:t>A common finance system to standardise how DHBs categorise, order, store, take delivery of and pay for goods and services. Consistent and standardised data will allow the sector to better leverage its bulk-buying power - ensuring value for money and the right tools for the job. </a:t>
            </a:r>
            <a:endParaRPr lang="en-NZ" b="0" dirty="0">
              <a:solidFill>
                <a:srgbClr val="45403E"/>
              </a:solidFill>
            </a:endParaRPr>
          </a:p>
        </p:txBody>
      </p:sp>
      <p:sp>
        <p:nvSpPr>
          <p:cNvPr id="38"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4</a:t>
            </a:fld>
            <a:endParaRPr lang="uk-UA"/>
          </a:p>
        </p:txBody>
      </p:sp>
      <p:sp>
        <p:nvSpPr>
          <p:cNvPr id="40" name="TextBox 39"/>
          <p:cNvSpPr txBox="1"/>
          <p:nvPr/>
        </p:nvSpPr>
        <p:spPr>
          <a:xfrm>
            <a:off x="9814" y="339502"/>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Work</a:t>
            </a:r>
            <a:endParaRPr lang="en-US" sz="2000" b="1" dirty="0">
              <a:solidFill>
                <a:srgbClr val="033953"/>
              </a:solidFill>
              <a:latin typeface="+mj-lt"/>
              <a:ea typeface="Impact" charset="0"/>
              <a:cs typeface="Impact" charset="0"/>
            </a:endParaRPr>
          </a:p>
        </p:txBody>
      </p:sp>
      <p:pic>
        <p:nvPicPr>
          <p:cNvPr id="41" name="Picture 40"/>
          <p:cNvPicPr>
            <a:picLocks noChangeAspect="1"/>
          </p:cNvPicPr>
          <p:nvPr/>
        </p:nvPicPr>
        <p:blipFill rotWithShape="1">
          <a:blip r:embed="rId7" cstate="print">
            <a:extLst>
              <a:ext uri="{28A0092B-C50C-407E-A947-70E740481C1C}">
                <a14:useLocalDpi xmlns:a14="http://schemas.microsoft.com/office/drawing/2010/main" val="0"/>
              </a:ext>
            </a:extLst>
          </a:blip>
          <a:srcRect l="7100" t="18237" r="72585" b="18754"/>
          <a:stretch/>
        </p:blipFill>
        <p:spPr>
          <a:xfrm>
            <a:off x="8612989" y="4659982"/>
            <a:ext cx="495515" cy="468000"/>
          </a:xfrm>
          <a:prstGeom prst="rect">
            <a:avLst/>
          </a:prstGeom>
        </p:spPr>
      </p:pic>
    </p:spTree>
    <p:extLst>
      <p:ext uri="{BB962C8B-B14F-4D97-AF65-F5344CB8AC3E}">
        <p14:creationId xmlns:p14="http://schemas.microsoft.com/office/powerpoint/2010/main" val="219265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cstate="print">
            <a:extLst>
              <a:ext uri="{28A0092B-C50C-407E-A947-70E740481C1C}">
                <a14:useLocalDpi xmlns:a14="http://schemas.microsoft.com/office/drawing/2010/main" val="0"/>
              </a:ext>
            </a:extLst>
          </a:blip>
          <a:srcRect t="94978"/>
          <a:stretch/>
        </p:blipFill>
        <p:spPr>
          <a:xfrm>
            <a:off x="3567656" y="2378904"/>
            <a:ext cx="1508400" cy="338811"/>
          </a:xfrm>
          <a:prstGeom prst="rect">
            <a:avLst/>
          </a:prstGeom>
        </p:spPr>
      </p:pic>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7656" y="876300"/>
            <a:ext cx="1508400" cy="1508400"/>
          </a:xfrm>
          <a:prstGeom prst="rect">
            <a:avLst/>
          </a:prstGeom>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50062" t="2769" r="21502" b="34742"/>
          <a:stretch/>
        </p:blipFill>
        <p:spPr>
          <a:xfrm>
            <a:off x="6569879" y="876300"/>
            <a:ext cx="1508400" cy="1860550"/>
          </a:xfrm>
          <a:prstGeom prst="rect">
            <a:avLst/>
          </a:prstGeom>
        </p:spPr>
      </p:pic>
      <p:pic>
        <p:nvPicPr>
          <p:cNvPr id="29" name="Picture 28"/>
          <p:cNvPicPr>
            <a:picLocks noChangeAspect="1"/>
          </p:cNvPicPr>
          <p:nvPr/>
        </p:nvPicPr>
        <p:blipFill rotWithShape="1">
          <a:blip r:embed="rId4" cstate="print">
            <a:extLst>
              <a:ext uri="{28A0092B-C50C-407E-A947-70E740481C1C}">
                <a14:useLocalDpi xmlns:a14="http://schemas.microsoft.com/office/drawing/2010/main" val="0"/>
              </a:ext>
            </a:extLst>
          </a:blip>
          <a:srcRect t="3645" b="14048"/>
          <a:stretch/>
        </p:blipFill>
        <p:spPr>
          <a:xfrm>
            <a:off x="651640" y="876300"/>
            <a:ext cx="1508400" cy="1861770"/>
          </a:xfrm>
          <a:prstGeom prst="rect">
            <a:avLst/>
          </a:prstGeom>
        </p:spPr>
      </p:pic>
      <p:sp>
        <p:nvSpPr>
          <p:cNvPr id="56" name="TextBox 55"/>
          <p:cNvSpPr txBox="1"/>
          <p:nvPr/>
        </p:nvSpPr>
        <p:spPr>
          <a:xfrm>
            <a:off x="9814" y="339502"/>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Board: Independent Directors</a:t>
            </a:r>
            <a:endParaRPr lang="en-US" sz="2000" b="1" dirty="0">
              <a:solidFill>
                <a:srgbClr val="033953"/>
              </a:solidFill>
              <a:latin typeface="+mj-lt"/>
              <a:ea typeface="Impact" charset="0"/>
              <a:cs typeface="Impact" charset="0"/>
            </a:endParaRPr>
          </a:p>
        </p:txBody>
      </p:sp>
      <p:sp>
        <p:nvSpPr>
          <p:cNvPr id="24"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5</a:t>
            </a:fld>
            <a:endParaRPr lang="uk-UA" dirty="0"/>
          </a:p>
        </p:txBody>
      </p:sp>
      <p:sp>
        <p:nvSpPr>
          <p:cNvPr id="38" name="Rectangle 37"/>
          <p:cNvSpPr/>
          <p:nvPr/>
        </p:nvSpPr>
        <p:spPr>
          <a:xfrm>
            <a:off x="651641" y="2401207"/>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39" name="Rectangle 38"/>
          <p:cNvSpPr/>
          <p:nvPr/>
        </p:nvSpPr>
        <p:spPr>
          <a:xfrm>
            <a:off x="643341" y="2356945"/>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Peter Anderson</a:t>
            </a:r>
            <a:endParaRPr lang="id-ID" sz="700" dirty="0">
              <a:solidFill>
                <a:schemeClr val="bg1"/>
              </a:solidFill>
              <a:latin typeface="+mj-lt"/>
              <a:ea typeface="Calibri Light" charset="0"/>
              <a:cs typeface="Calibri Light" charset="0"/>
            </a:endParaRPr>
          </a:p>
        </p:txBody>
      </p:sp>
      <p:sp>
        <p:nvSpPr>
          <p:cNvPr id="40" name="TextBox 39"/>
          <p:cNvSpPr txBox="1"/>
          <p:nvPr/>
        </p:nvSpPr>
        <p:spPr>
          <a:xfrm>
            <a:off x="651640" y="2532707"/>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Chair</a:t>
            </a:r>
            <a:endParaRPr lang="id-ID" sz="900" dirty="0">
              <a:solidFill>
                <a:schemeClr val="bg1"/>
              </a:solidFill>
              <a:latin typeface="Calibri Light" charset="0"/>
              <a:ea typeface="Calibri Light" charset="0"/>
              <a:cs typeface="Calibri Light" charset="0"/>
            </a:endParaRPr>
          </a:p>
        </p:txBody>
      </p:sp>
      <p:sp>
        <p:nvSpPr>
          <p:cNvPr id="22" name="Rectangle 21"/>
          <p:cNvSpPr/>
          <p:nvPr/>
        </p:nvSpPr>
        <p:spPr>
          <a:xfrm>
            <a:off x="3567656" y="2378904"/>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23" name="Rectangle 22"/>
          <p:cNvSpPr/>
          <p:nvPr/>
        </p:nvSpPr>
        <p:spPr>
          <a:xfrm>
            <a:off x="3595669" y="2355726"/>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Jo Hogan</a:t>
            </a:r>
            <a:endParaRPr lang="id-ID" sz="700" dirty="0">
              <a:solidFill>
                <a:schemeClr val="bg1"/>
              </a:solidFill>
              <a:latin typeface="+mj-lt"/>
              <a:ea typeface="Calibri Light" charset="0"/>
              <a:cs typeface="Calibri Light" charset="0"/>
            </a:endParaRPr>
          </a:p>
        </p:txBody>
      </p:sp>
      <p:sp>
        <p:nvSpPr>
          <p:cNvPr id="25" name="TextBox 24"/>
          <p:cNvSpPr txBox="1"/>
          <p:nvPr/>
        </p:nvSpPr>
        <p:spPr>
          <a:xfrm>
            <a:off x="3572187" y="2531488"/>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a:t>
            </a:r>
            <a:endParaRPr lang="id-ID" sz="900" dirty="0">
              <a:solidFill>
                <a:schemeClr val="bg1"/>
              </a:solidFill>
              <a:latin typeface="Calibri Light" charset="0"/>
              <a:ea typeface="Calibri Light" charset="0"/>
              <a:cs typeface="Calibri Light" charset="0"/>
            </a:endParaRPr>
          </a:p>
        </p:txBody>
      </p:sp>
      <p:sp>
        <p:nvSpPr>
          <p:cNvPr id="28" name="Rectangle 27"/>
          <p:cNvSpPr/>
          <p:nvPr/>
        </p:nvSpPr>
        <p:spPr>
          <a:xfrm>
            <a:off x="6569879" y="2399988"/>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30" name="Rectangle 29"/>
          <p:cNvSpPr/>
          <p:nvPr/>
        </p:nvSpPr>
        <p:spPr>
          <a:xfrm>
            <a:off x="6547997" y="2355726"/>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Terry McLaughlin</a:t>
            </a:r>
            <a:endParaRPr lang="id-ID" sz="700" dirty="0">
              <a:solidFill>
                <a:schemeClr val="bg1"/>
              </a:solidFill>
              <a:latin typeface="+mj-lt"/>
              <a:ea typeface="Calibri Light" charset="0"/>
              <a:cs typeface="Calibri Light" charset="0"/>
            </a:endParaRPr>
          </a:p>
        </p:txBody>
      </p:sp>
      <p:sp>
        <p:nvSpPr>
          <p:cNvPr id="31" name="TextBox 30"/>
          <p:cNvSpPr txBox="1"/>
          <p:nvPr/>
        </p:nvSpPr>
        <p:spPr>
          <a:xfrm>
            <a:off x="6556296" y="2531488"/>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a:t>
            </a:r>
            <a:endParaRPr lang="id-ID" sz="900" dirty="0">
              <a:solidFill>
                <a:schemeClr val="bg1"/>
              </a:solidFill>
              <a:latin typeface="Calibri Light" charset="0"/>
              <a:ea typeface="Calibri Light" charset="0"/>
              <a:cs typeface="Calibri Light" charset="0"/>
            </a:endParaRPr>
          </a:p>
        </p:txBody>
      </p:sp>
      <p:sp>
        <p:nvSpPr>
          <p:cNvPr id="20" name="TextBox 19"/>
          <p:cNvSpPr txBox="1"/>
          <p:nvPr/>
        </p:nvSpPr>
        <p:spPr>
          <a:xfrm>
            <a:off x="403853" y="2859782"/>
            <a:ext cx="2079915" cy="1569660"/>
          </a:xfrm>
          <a:prstGeom prst="rect">
            <a:avLst/>
          </a:prstGeom>
          <a:noFill/>
        </p:spPr>
        <p:txBody>
          <a:bodyPr wrap="square" rtlCol="0">
            <a:spAutoFit/>
          </a:bodyPr>
          <a:lstStyle/>
          <a:p>
            <a:pPr algn="just"/>
            <a:r>
              <a:rPr lang="en-NZ" sz="1100" b="1" dirty="0">
                <a:solidFill>
                  <a:srgbClr val="45403E"/>
                </a:solidFill>
                <a:latin typeface="Calibri Light" charset="0"/>
                <a:ea typeface="Calibri Light" charset="0"/>
                <a:cs typeface="Calibri Light" charset="0"/>
              </a:rPr>
              <a:t>Chairman of Foodstuffs North Island Co-operative. With over 20 years’ experience in a co-operative environment, Peter is known for developing strong and trusted relationships with Members with his down to earth leadership style. </a:t>
            </a:r>
            <a:endParaRPr lang="en-NZ" sz="1100" b="1" dirty="0" smtClean="0">
              <a:solidFill>
                <a:srgbClr val="45403E"/>
              </a:solidFill>
              <a:latin typeface="Calibri Light" charset="0"/>
              <a:ea typeface="Calibri Light" charset="0"/>
              <a:cs typeface="Calibri Light" charset="0"/>
            </a:endParaRPr>
          </a:p>
          <a:p>
            <a:pPr algn="just"/>
            <a:endParaRPr lang="en-NZ" sz="800" dirty="0">
              <a:solidFill>
                <a:srgbClr val="45403E"/>
              </a:solidFill>
              <a:latin typeface="Calibri Light" charset="0"/>
              <a:ea typeface="Calibri Light" charset="0"/>
              <a:cs typeface="Calibri Light" charset="0"/>
            </a:endParaRPr>
          </a:p>
        </p:txBody>
      </p:sp>
      <p:sp>
        <p:nvSpPr>
          <p:cNvPr id="21" name="TextBox 20"/>
          <p:cNvSpPr txBox="1"/>
          <p:nvPr/>
        </p:nvSpPr>
        <p:spPr>
          <a:xfrm>
            <a:off x="3347864" y="2859782"/>
            <a:ext cx="2304256" cy="1277273"/>
          </a:xfrm>
          <a:prstGeom prst="rect">
            <a:avLst/>
          </a:prstGeom>
          <a:noFill/>
        </p:spPr>
        <p:txBody>
          <a:bodyPr wrap="square" rtlCol="0">
            <a:spAutoFit/>
          </a:bodyPr>
          <a:lstStyle/>
          <a:p>
            <a:pPr algn="just"/>
            <a:r>
              <a:rPr lang="en-NZ" sz="1100" b="1" dirty="0">
                <a:solidFill>
                  <a:srgbClr val="45403E"/>
                </a:solidFill>
                <a:latin typeface="Calibri Light" charset="0"/>
                <a:ea typeface="Calibri Light" charset="0"/>
                <a:cs typeface="Calibri Light" charset="0"/>
              </a:rPr>
              <a:t>Jo was a member of the transition governance group involved in the creation of NZ Health Partnerships and went on to become the interim Chief Executive when the company was first formed. </a:t>
            </a:r>
            <a:endParaRPr lang="en-NZ" sz="1100" b="1" dirty="0" smtClean="0">
              <a:solidFill>
                <a:srgbClr val="45403E"/>
              </a:solidFill>
              <a:latin typeface="Calibri Light" charset="0"/>
              <a:ea typeface="Calibri Light" charset="0"/>
              <a:cs typeface="Calibri Light" charset="0"/>
            </a:endParaRPr>
          </a:p>
          <a:p>
            <a:pPr algn="just"/>
            <a:endParaRPr lang="en-NZ" sz="1100" dirty="0">
              <a:solidFill>
                <a:srgbClr val="45403E"/>
              </a:solidFill>
              <a:latin typeface="Calibri Light" charset="0"/>
              <a:ea typeface="Calibri Light" charset="0"/>
              <a:cs typeface="Calibri Light" charset="0"/>
            </a:endParaRPr>
          </a:p>
        </p:txBody>
      </p:sp>
      <p:sp>
        <p:nvSpPr>
          <p:cNvPr id="27" name="TextBox 26"/>
          <p:cNvSpPr txBox="1"/>
          <p:nvPr/>
        </p:nvSpPr>
        <p:spPr>
          <a:xfrm>
            <a:off x="6290376" y="2859782"/>
            <a:ext cx="2314072" cy="1446550"/>
          </a:xfrm>
          <a:prstGeom prst="rect">
            <a:avLst/>
          </a:prstGeom>
          <a:noFill/>
        </p:spPr>
        <p:txBody>
          <a:bodyPr wrap="square" rtlCol="0">
            <a:spAutoFit/>
          </a:bodyPr>
          <a:lstStyle/>
          <a:p>
            <a:pPr algn="just"/>
            <a:r>
              <a:rPr lang="en-NZ" sz="1100" b="1" dirty="0">
                <a:solidFill>
                  <a:srgbClr val="45403E"/>
                </a:solidFill>
                <a:latin typeface="Calibri Light" charset="0"/>
                <a:ea typeface="Calibri Light" charset="0"/>
                <a:cs typeface="Calibri Light" charset="0"/>
              </a:rPr>
              <a:t>Terry is currently the Chief Executive of national law firm Duncan Cotterill (B Com, FCA, CmInstD). He is a very experienced finance executive with particular strengths in Audit and evaluation of contracts and performance (value for money). </a:t>
            </a:r>
            <a:endParaRPr lang="en-NZ" sz="1100" b="1" dirty="0" smtClean="0">
              <a:solidFill>
                <a:srgbClr val="45403E"/>
              </a:solidFill>
              <a:latin typeface="Calibri Light" charset="0"/>
              <a:ea typeface="Calibri Light" charset="0"/>
              <a:cs typeface="Calibri Light" charset="0"/>
            </a:endParaRPr>
          </a:p>
          <a:p>
            <a:pPr algn="just"/>
            <a:endParaRPr lang="en-NZ" sz="1100" dirty="0">
              <a:solidFill>
                <a:srgbClr val="45403E"/>
              </a:solidFill>
              <a:latin typeface="Calibri Light" charset="0"/>
              <a:ea typeface="Calibri Light" charset="0"/>
              <a:cs typeface="Calibri Light" charset="0"/>
            </a:endParaRPr>
          </a:p>
        </p:txBody>
      </p:sp>
    </p:spTree>
    <p:extLst>
      <p:ext uri="{BB962C8B-B14F-4D97-AF65-F5344CB8AC3E}">
        <p14:creationId xmlns:p14="http://schemas.microsoft.com/office/powerpoint/2010/main" val="2895380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rotWithShape="1">
          <a:blip r:embed="rId2" cstate="print">
            <a:extLst>
              <a:ext uri="{28A0092B-C50C-407E-A947-70E740481C1C}">
                <a14:useLocalDpi xmlns:a14="http://schemas.microsoft.com/office/drawing/2010/main" val="0"/>
              </a:ext>
            </a:extLst>
          </a:blip>
          <a:srcRect l="17458" t="95645" r="21554" b="-76"/>
          <a:stretch/>
        </p:blipFill>
        <p:spPr>
          <a:xfrm>
            <a:off x="395536" y="4713662"/>
            <a:ext cx="1508400" cy="83009"/>
          </a:xfrm>
          <a:prstGeom prst="rect">
            <a:avLst/>
          </a:prstGeom>
        </p:spPr>
      </p:pic>
      <p:pic>
        <p:nvPicPr>
          <p:cNvPr id="36" name="Picture 35"/>
          <p:cNvPicPr>
            <a:picLocks noChangeAspect="1"/>
          </p:cNvPicPr>
          <p:nvPr/>
        </p:nvPicPr>
        <p:blipFill rotWithShape="1">
          <a:blip r:embed="rId3">
            <a:extLst>
              <a:ext uri="{28A0092B-C50C-407E-A947-70E740481C1C}">
                <a14:useLocalDpi xmlns:a14="http://schemas.microsoft.com/office/drawing/2010/main" val="0"/>
              </a:ext>
            </a:extLst>
          </a:blip>
          <a:srcRect t="92586"/>
          <a:stretch/>
        </p:blipFill>
        <p:spPr>
          <a:xfrm>
            <a:off x="4719784" y="4417789"/>
            <a:ext cx="1508400" cy="321668"/>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9494" r="14334" b="3024"/>
          <a:stretch/>
        </p:blipFill>
        <p:spPr>
          <a:xfrm>
            <a:off x="395536" y="807249"/>
            <a:ext cx="1508400" cy="1929601"/>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17458" t="3004" r="21554" b="-4507"/>
          <a:stretch/>
        </p:blipFill>
        <p:spPr>
          <a:xfrm>
            <a:off x="399304" y="2916108"/>
            <a:ext cx="1508400" cy="1901508"/>
          </a:xfrm>
          <a:prstGeom prst="rect">
            <a:avLst/>
          </a:prstGeom>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val="0"/>
              </a:ext>
            </a:extLst>
          </a:blip>
          <a:srcRect t="5390" b="6731"/>
          <a:stretch/>
        </p:blipFill>
        <p:spPr>
          <a:xfrm>
            <a:off x="4712175" y="771551"/>
            <a:ext cx="1508400" cy="1965300"/>
          </a:xfrm>
          <a:prstGeom prst="rect">
            <a:avLst/>
          </a:prstGeom>
        </p:spPr>
      </p:pic>
      <p:sp>
        <p:nvSpPr>
          <p:cNvPr id="56" name="TextBox 55"/>
          <p:cNvSpPr txBox="1"/>
          <p:nvPr/>
        </p:nvSpPr>
        <p:spPr>
          <a:xfrm>
            <a:off x="9814" y="339502"/>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Board: DHB Directors (regional representatives)</a:t>
            </a:r>
            <a:endParaRPr lang="en-US" sz="2000" b="1" dirty="0">
              <a:solidFill>
                <a:srgbClr val="033953"/>
              </a:solidFill>
              <a:latin typeface="+mj-lt"/>
              <a:ea typeface="Impact" charset="0"/>
              <a:cs typeface="Impact" charset="0"/>
            </a:endParaRPr>
          </a:p>
        </p:txBody>
      </p:sp>
      <p:sp>
        <p:nvSpPr>
          <p:cNvPr id="24"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6</a:t>
            </a:fld>
            <a:endParaRPr lang="uk-UA" dirty="0"/>
          </a:p>
        </p:txBody>
      </p:sp>
      <p:sp>
        <p:nvSpPr>
          <p:cNvPr id="38" name="Rectangle 37"/>
          <p:cNvSpPr/>
          <p:nvPr/>
        </p:nvSpPr>
        <p:spPr>
          <a:xfrm>
            <a:off x="395537" y="2401207"/>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39" name="Rectangle 38"/>
          <p:cNvSpPr/>
          <p:nvPr/>
        </p:nvSpPr>
        <p:spPr>
          <a:xfrm>
            <a:off x="387237" y="2356945"/>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Rabin Rabindran</a:t>
            </a:r>
            <a:endParaRPr lang="id-ID" sz="700" dirty="0">
              <a:solidFill>
                <a:schemeClr val="bg1"/>
              </a:solidFill>
              <a:latin typeface="+mj-lt"/>
              <a:ea typeface="Calibri Light" charset="0"/>
              <a:cs typeface="Calibri Light" charset="0"/>
            </a:endParaRPr>
          </a:p>
        </p:txBody>
      </p:sp>
      <p:sp>
        <p:nvSpPr>
          <p:cNvPr id="40" name="TextBox 39"/>
          <p:cNvSpPr txBox="1"/>
          <p:nvPr/>
        </p:nvSpPr>
        <p:spPr>
          <a:xfrm>
            <a:off x="395536" y="2532707"/>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 – Northern Region Rep</a:t>
            </a:r>
            <a:endParaRPr lang="id-ID" sz="900" dirty="0">
              <a:solidFill>
                <a:schemeClr val="bg1"/>
              </a:solidFill>
              <a:latin typeface="Calibri Light" charset="0"/>
              <a:ea typeface="Calibri Light" charset="0"/>
              <a:cs typeface="Calibri Light" charset="0"/>
            </a:endParaRPr>
          </a:p>
        </p:txBody>
      </p:sp>
      <p:sp>
        <p:nvSpPr>
          <p:cNvPr id="66" name="TextBox 65"/>
          <p:cNvSpPr txBox="1"/>
          <p:nvPr/>
        </p:nvSpPr>
        <p:spPr>
          <a:xfrm>
            <a:off x="1979711" y="812696"/>
            <a:ext cx="2597196" cy="1107996"/>
          </a:xfrm>
          <a:prstGeom prst="rect">
            <a:avLst/>
          </a:prstGeom>
          <a:noFill/>
        </p:spPr>
        <p:txBody>
          <a:bodyPr wrap="square" rtlCol="0">
            <a:spAutoFit/>
          </a:bodyPr>
          <a:lstStyle/>
          <a:p>
            <a:r>
              <a:rPr lang="en-NZ" sz="1100" b="1" dirty="0">
                <a:solidFill>
                  <a:srgbClr val="45403E"/>
                </a:solidFill>
                <a:latin typeface="Calibri Light" charset="0"/>
                <a:ea typeface="Calibri Light" charset="0"/>
                <a:cs typeface="Calibri Light" charset="0"/>
              </a:rPr>
              <a:t>Deputy </a:t>
            </a:r>
            <a:r>
              <a:rPr lang="en-NZ" sz="1100" b="1" dirty="0" smtClean="0">
                <a:solidFill>
                  <a:srgbClr val="45403E"/>
                </a:solidFill>
                <a:latin typeface="Calibri Light" charset="0"/>
                <a:ea typeface="Calibri Light" charset="0"/>
                <a:cs typeface="Calibri Light" charset="0"/>
              </a:rPr>
              <a:t>Chair of </a:t>
            </a:r>
            <a:r>
              <a:rPr lang="en-NZ" sz="1100" b="1" dirty="0">
                <a:solidFill>
                  <a:srgbClr val="45403E"/>
                </a:solidFill>
                <a:latin typeface="Calibri Light" charset="0"/>
                <a:ea typeface="Calibri Light" charset="0"/>
                <a:cs typeface="Calibri Light" charset="0"/>
              </a:rPr>
              <a:t>Counties Manukau DHB. </a:t>
            </a:r>
            <a:r>
              <a:rPr lang="en-NZ" sz="1100" b="1" dirty="0" smtClean="0">
                <a:solidFill>
                  <a:srgbClr val="45403E"/>
                </a:solidFill>
                <a:latin typeface="Calibri Light" charset="0"/>
                <a:ea typeface="Calibri Light" charset="0"/>
                <a:cs typeface="Calibri Light" charset="0"/>
              </a:rPr>
              <a:t> Rabin </a:t>
            </a:r>
            <a:r>
              <a:rPr lang="en-NZ" sz="1100" b="1" dirty="0">
                <a:solidFill>
                  <a:srgbClr val="45403E"/>
                </a:solidFill>
                <a:latin typeface="Calibri Light" charset="0"/>
                <a:ea typeface="Calibri Light" charset="0"/>
                <a:cs typeface="Calibri Light" charset="0"/>
              </a:rPr>
              <a:t>is currently a Director of Auckland Transport, </a:t>
            </a:r>
            <a:r>
              <a:rPr lang="en-NZ" sz="1100" b="1" dirty="0" smtClean="0">
                <a:solidFill>
                  <a:srgbClr val="45403E"/>
                </a:solidFill>
                <a:latin typeface="Calibri Light" charset="0"/>
                <a:ea typeface="Calibri Light" charset="0"/>
                <a:cs typeface="Calibri Light" charset="0"/>
              </a:rPr>
              <a:t>a Director </a:t>
            </a:r>
            <a:r>
              <a:rPr lang="en-NZ" sz="1100" b="1" dirty="0">
                <a:solidFill>
                  <a:srgbClr val="45403E"/>
                </a:solidFill>
                <a:latin typeface="Calibri Light" charset="0"/>
                <a:ea typeface="Calibri Light" charset="0"/>
                <a:cs typeface="Calibri Light" charset="0"/>
              </a:rPr>
              <a:t>of Solid Energy New Zealand and Chair of </a:t>
            </a:r>
            <a:r>
              <a:rPr lang="en-NZ" sz="1100" b="1" dirty="0" smtClean="0">
                <a:solidFill>
                  <a:srgbClr val="45403E"/>
                </a:solidFill>
                <a:latin typeface="Calibri Light" charset="0"/>
                <a:ea typeface="Calibri Light" charset="0"/>
                <a:cs typeface="Calibri Light" charset="0"/>
              </a:rPr>
              <a:t>the Auckland-based </a:t>
            </a:r>
            <a:r>
              <a:rPr lang="en-NZ" sz="1100" b="1" dirty="0">
                <a:solidFill>
                  <a:srgbClr val="45403E"/>
                </a:solidFill>
                <a:latin typeface="Calibri Light" charset="0"/>
                <a:ea typeface="Calibri Light" charset="0"/>
                <a:cs typeface="Calibri Light" charset="0"/>
              </a:rPr>
              <a:t>Bank of India New Zealand (BOINZ).</a:t>
            </a:r>
          </a:p>
          <a:p>
            <a:endParaRPr lang="en-NZ" sz="1100" b="1" dirty="0" smtClean="0">
              <a:solidFill>
                <a:srgbClr val="45403E"/>
              </a:solidFill>
              <a:latin typeface="Calibri Light" charset="0"/>
              <a:ea typeface="Calibri Light" charset="0"/>
              <a:cs typeface="Calibri Light" charset="0"/>
            </a:endParaRPr>
          </a:p>
        </p:txBody>
      </p:sp>
      <p:sp>
        <p:nvSpPr>
          <p:cNvPr id="22" name="Rectangle 21"/>
          <p:cNvSpPr/>
          <p:nvPr/>
        </p:nvSpPr>
        <p:spPr>
          <a:xfrm>
            <a:off x="403836" y="4467135"/>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23" name="Rectangle 22"/>
          <p:cNvSpPr/>
          <p:nvPr/>
        </p:nvSpPr>
        <p:spPr>
          <a:xfrm>
            <a:off x="395536" y="4422873"/>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Kevin Atkinson</a:t>
            </a:r>
            <a:endParaRPr lang="id-ID" sz="700" dirty="0">
              <a:solidFill>
                <a:schemeClr val="bg1"/>
              </a:solidFill>
              <a:latin typeface="+mj-lt"/>
              <a:ea typeface="Calibri Light" charset="0"/>
              <a:cs typeface="Calibri Light" charset="0"/>
            </a:endParaRPr>
          </a:p>
        </p:txBody>
      </p:sp>
      <p:sp>
        <p:nvSpPr>
          <p:cNvPr id="25" name="TextBox 24"/>
          <p:cNvSpPr txBox="1"/>
          <p:nvPr/>
        </p:nvSpPr>
        <p:spPr>
          <a:xfrm>
            <a:off x="403835" y="4598635"/>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 – Central Region Rep</a:t>
            </a:r>
            <a:endParaRPr lang="id-ID" sz="900" dirty="0">
              <a:solidFill>
                <a:schemeClr val="bg1"/>
              </a:solidFill>
              <a:latin typeface="Calibri Light" charset="0"/>
              <a:ea typeface="Calibri Light" charset="0"/>
              <a:cs typeface="Calibri Light" charset="0"/>
            </a:endParaRPr>
          </a:p>
        </p:txBody>
      </p:sp>
      <p:sp>
        <p:nvSpPr>
          <p:cNvPr id="26" name="TextBox 25"/>
          <p:cNvSpPr txBox="1"/>
          <p:nvPr/>
        </p:nvSpPr>
        <p:spPr>
          <a:xfrm>
            <a:off x="1988010" y="2878624"/>
            <a:ext cx="2511982" cy="1615827"/>
          </a:xfrm>
          <a:prstGeom prst="rect">
            <a:avLst/>
          </a:prstGeom>
          <a:noFill/>
        </p:spPr>
        <p:txBody>
          <a:bodyPr wrap="square" rtlCol="0">
            <a:spAutoFit/>
          </a:bodyPr>
          <a:lstStyle/>
          <a:p>
            <a:r>
              <a:rPr lang="en-NZ" sz="1100" b="1" dirty="0" smtClean="0">
                <a:solidFill>
                  <a:srgbClr val="45403E"/>
                </a:solidFill>
                <a:latin typeface="Calibri Light" charset="0"/>
                <a:ea typeface="Calibri Light" charset="0"/>
                <a:cs typeface="Calibri Light" charset="0"/>
              </a:rPr>
              <a:t>Chair of </a:t>
            </a:r>
            <a:r>
              <a:rPr lang="en-NZ" sz="1100" b="1" dirty="0">
                <a:solidFill>
                  <a:srgbClr val="45403E"/>
                </a:solidFill>
                <a:latin typeface="Calibri Light" charset="0"/>
                <a:ea typeface="Calibri Light" charset="0"/>
                <a:cs typeface="Calibri Light" charset="0"/>
              </a:rPr>
              <a:t>Hawke’s Bay DHB, where he has been a member since 1998. He is </a:t>
            </a:r>
            <a:r>
              <a:rPr lang="en-NZ" sz="1100" b="1" dirty="0" smtClean="0">
                <a:solidFill>
                  <a:srgbClr val="45403E"/>
                </a:solidFill>
                <a:latin typeface="Calibri Light" charset="0"/>
                <a:ea typeface="Calibri Light" charset="0"/>
                <a:cs typeface="Calibri Light" charset="0"/>
              </a:rPr>
              <a:t>also the </a:t>
            </a:r>
            <a:r>
              <a:rPr lang="en-NZ" sz="1100" b="1" dirty="0">
                <a:solidFill>
                  <a:srgbClr val="45403E"/>
                </a:solidFill>
                <a:latin typeface="Calibri Light" charset="0"/>
                <a:ea typeface="Calibri Light" charset="0"/>
                <a:cs typeface="Calibri Light" charset="0"/>
              </a:rPr>
              <a:t>Chair of </a:t>
            </a:r>
            <a:r>
              <a:rPr lang="en-NZ" sz="1100" b="1" dirty="0" smtClean="0">
                <a:solidFill>
                  <a:srgbClr val="45403E"/>
                </a:solidFill>
                <a:latin typeface="Calibri Light" charset="0"/>
                <a:ea typeface="Calibri Light" charset="0"/>
                <a:cs typeface="Calibri Light" charset="0"/>
              </a:rPr>
              <a:t> Unison </a:t>
            </a:r>
            <a:r>
              <a:rPr lang="en-NZ" sz="1100" b="1" dirty="0">
                <a:solidFill>
                  <a:srgbClr val="45403E"/>
                </a:solidFill>
                <a:latin typeface="Calibri Light" charset="0"/>
                <a:ea typeface="Calibri Light" charset="0"/>
                <a:cs typeface="Calibri Light" charset="0"/>
              </a:rPr>
              <a:t>Network, which owns the electricity distribution </a:t>
            </a:r>
            <a:r>
              <a:rPr lang="en-NZ" sz="1100" b="1" dirty="0" smtClean="0">
                <a:solidFill>
                  <a:srgbClr val="45403E"/>
                </a:solidFill>
                <a:latin typeface="Calibri Light" charset="0"/>
                <a:ea typeface="Calibri Light" charset="0"/>
                <a:cs typeface="Calibri Light" charset="0"/>
              </a:rPr>
              <a:t>networks in </a:t>
            </a:r>
            <a:r>
              <a:rPr lang="en-NZ" sz="1100" b="1" dirty="0">
                <a:solidFill>
                  <a:srgbClr val="45403E"/>
                </a:solidFill>
                <a:latin typeface="Calibri Light" charset="0"/>
                <a:ea typeface="Calibri Light" charset="0"/>
                <a:cs typeface="Calibri Light" charset="0"/>
              </a:rPr>
              <a:t>Hawke’s Bay, Taupo and Rotorua, and Director of the </a:t>
            </a:r>
            <a:r>
              <a:rPr lang="en-NZ" sz="1100" b="1" dirty="0" smtClean="0">
                <a:solidFill>
                  <a:srgbClr val="45403E"/>
                </a:solidFill>
                <a:latin typeface="Calibri Light" charset="0"/>
                <a:ea typeface="Calibri Light" charset="0"/>
                <a:cs typeface="Calibri Light" charset="0"/>
              </a:rPr>
              <a:t>Hawke’s Bay </a:t>
            </a:r>
            <a:r>
              <a:rPr lang="en-NZ" sz="1100" b="1" dirty="0">
                <a:solidFill>
                  <a:srgbClr val="45403E"/>
                </a:solidFill>
                <a:latin typeface="Calibri Light" charset="0"/>
                <a:ea typeface="Calibri Light" charset="0"/>
                <a:cs typeface="Calibri Light" charset="0"/>
              </a:rPr>
              <a:t>Rugby Union</a:t>
            </a:r>
            <a:r>
              <a:rPr lang="en-NZ" sz="1100" b="1" dirty="0" smtClean="0">
                <a:solidFill>
                  <a:srgbClr val="45403E"/>
                </a:solidFill>
                <a:latin typeface="Calibri Light" charset="0"/>
                <a:ea typeface="Calibri Light" charset="0"/>
                <a:cs typeface="Calibri Light" charset="0"/>
              </a:rPr>
              <a:t>. He founded the </a:t>
            </a:r>
            <a:r>
              <a:rPr lang="en-NZ" sz="1100" b="1" dirty="0">
                <a:solidFill>
                  <a:srgbClr val="45403E"/>
                </a:solidFill>
                <a:latin typeface="Calibri Light" charset="0"/>
                <a:ea typeface="Calibri Light" charset="0"/>
                <a:cs typeface="Calibri Light" charset="0"/>
              </a:rPr>
              <a:t>software company Information Management Services Ltd (IMS) </a:t>
            </a:r>
            <a:r>
              <a:rPr lang="en-NZ" sz="1100" b="1" dirty="0" smtClean="0">
                <a:solidFill>
                  <a:srgbClr val="45403E"/>
                </a:solidFill>
                <a:latin typeface="Calibri Light" charset="0"/>
                <a:ea typeface="Calibri Light" charset="0"/>
                <a:cs typeface="Calibri Light" charset="0"/>
              </a:rPr>
              <a:t>in 1983..</a:t>
            </a:r>
            <a:endParaRPr lang="en-NZ" sz="1100" b="1" dirty="0">
              <a:solidFill>
                <a:srgbClr val="45403E"/>
              </a:solidFill>
              <a:latin typeface="Calibri Light" charset="0"/>
              <a:ea typeface="Calibri Light" charset="0"/>
              <a:cs typeface="Calibri Light" charset="0"/>
            </a:endParaRPr>
          </a:p>
        </p:txBody>
      </p:sp>
      <p:sp>
        <p:nvSpPr>
          <p:cNvPr id="28" name="Rectangle 27"/>
          <p:cNvSpPr/>
          <p:nvPr/>
        </p:nvSpPr>
        <p:spPr>
          <a:xfrm>
            <a:off x="4712400" y="2399988"/>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30" name="Rectangle 29"/>
          <p:cNvSpPr/>
          <p:nvPr/>
        </p:nvSpPr>
        <p:spPr>
          <a:xfrm>
            <a:off x="4697902" y="2355726"/>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Deryck Shaw</a:t>
            </a:r>
            <a:endParaRPr lang="id-ID" sz="700" dirty="0">
              <a:solidFill>
                <a:schemeClr val="bg1"/>
              </a:solidFill>
              <a:latin typeface="+mj-lt"/>
              <a:ea typeface="Calibri Light" charset="0"/>
              <a:cs typeface="Calibri Light" charset="0"/>
            </a:endParaRPr>
          </a:p>
        </p:txBody>
      </p:sp>
      <p:sp>
        <p:nvSpPr>
          <p:cNvPr id="31" name="TextBox 30"/>
          <p:cNvSpPr txBox="1"/>
          <p:nvPr/>
        </p:nvSpPr>
        <p:spPr>
          <a:xfrm>
            <a:off x="4706201" y="2531488"/>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 – Midlands Region Rep</a:t>
            </a:r>
            <a:endParaRPr lang="id-ID" sz="900" dirty="0">
              <a:solidFill>
                <a:schemeClr val="bg1"/>
              </a:solidFill>
              <a:latin typeface="Calibri Light" charset="0"/>
              <a:ea typeface="Calibri Light" charset="0"/>
              <a:cs typeface="Calibri Light" charset="0"/>
            </a:endParaRPr>
          </a:p>
        </p:txBody>
      </p:sp>
      <p:sp>
        <p:nvSpPr>
          <p:cNvPr id="32" name="TextBox 31"/>
          <p:cNvSpPr txBox="1"/>
          <p:nvPr/>
        </p:nvSpPr>
        <p:spPr>
          <a:xfrm>
            <a:off x="6290376" y="807249"/>
            <a:ext cx="2530096" cy="1277273"/>
          </a:xfrm>
          <a:prstGeom prst="rect">
            <a:avLst/>
          </a:prstGeom>
          <a:noFill/>
        </p:spPr>
        <p:txBody>
          <a:bodyPr wrap="square" rtlCol="0">
            <a:spAutoFit/>
          </a:bodyPr>
          <a:lstStyle/>
          <a:p>
            <a:r>
              <a:rPr lang="en-NZ" sz="1100" b="1" dirty="0" smtClean="0">
                <a:solidFill>
                  <a:srgbClr val="45403E"/>
                </a:solidFill>
                <a:latin typeface="Calibri Light" charset="0"/>
                <a:ea typeface="Calibri Light" charset="0"/>
                <a:cs typeface="Calibri Light" charset="0"/>
              </a:rPr>
              <a:t>Chair </a:t>
            </a:r>
            <a:r>
              <a:rPr lang="en-NZ" sz="1100" b="1" dirty="0">
                <a:solidFill>
                  <a:srgbClr val="45403E"/>
                </a:solidFill>
                <a:latin typeface="Calibri Light" charset="0"/>
                <a:ea typeface="Calibri Light" charset="0"/>
                <a:cs typeface="Calibri Light" charset="0"/>
              </a:rPr>
              <a:t>of Lakes DHB, President of New Zealand Football and Deputy Chair of Te Puia (New Zealand Maori Arts and Crafts Institute). He is also a Board member of CTAS (national shared services health organisation).</a:t>
            </a:r>
          </a:p>
          <a:p>
            <a:endParaRPr lang="en-NZ" sz="1100" b="1" dirty="0">
              <a:solidFill>
                <a:srgbClr val="45403E"/>
              </a:solidFill>
              <a:latin typeface="Calibri Light" charset="0"/>
              <a:ea typeface="Calibri Light" charset="0"/>
              <a:cs typeface="Calibri Light" charset="0"/>
            </a:endParaRPr>
          </a:p>
        </p:txBody>
      </p:sp>
      <p:sp>
        <p:nvSpPr>
          <p:cNvPr id="20" name="Rectangle 19"/>
          <p:cNvSpPr/>
          <p:nvPr/>
        </p:nvSpPr>
        <p:spPr>
          <a:xfrm>
            <a:off x="4719784" y="4402595"/>
            <a:ext cx="15084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33" name="Rectangle 32"/>
          <p:cNvSpPr/>
          <p:nvPr/>
        </p:nvSpPr>
        <p:spPr>
          <a:xfrm>
            <a:off x="4697903" y="4412889"/>
            <a:ext cx="15523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Murray Cleverly</a:t>
            </a:r>
            <a:endParaRPr lang="id-ID" sz="700" dirty="0">
              <a:solidFill>
                <a:schemeClr val="bg1"/>
              </a:solidFill>
              <a:latin typeface="+mj-lt"/>
              <a:ea typeface="Calibri Light" charset="0"/>
              <a:cs typeface="Calibri Light" charset="0"/>
            </a:endParaRPr>
          </a:p>
        </p:txBody>
      </p:sp>
      <p:sp>
        <p:nvSpPr>
          <p:cNvPr id="34" name="TextBox 33"/>
          <p:cNvSpPr txBox="1"/>
          <p:nvPr/>
        </p:nvSpPr>
        <p:spPr>
          <a:xfrm>
            <a:off x="4706202" y="4561841"/>
            <a:ext cx="1544095"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Director – Southern Region Rep</a:t>
            </a:r>
            <a:endParaRPr lang="id-ID" sz="900" dirty="0">
              <a:solidFill>
                <a:schemeClr val="bg1"/>
              </a:solidFill>
              <a:latin typeface="Calibri Light" charset="0"/>
              <a:ea typeface="Calibri Light" charset="0"/>
              <a:cs typeface="Calibri Light" charset="0"/>
            </a:endParaRPr>
          </a:p>
        </p:txBody>
      </p:sp>
      <p:sp>
        <p:nvSpPr>
          <p:cNvPr id="35" name="TextBox 34"/>
          <p:cNvSpPr txBox="1"/>
          <p:nvPr/>
        </p:nvSpPr>
        <p:spPr>
          <a:xfrm>
            <a:off x="6290378" y="2916108"/>
            <a:ext cx="2530096" cy="938719"/>
          </a:xfrm>
          <a:prstGeom prst="rect">
            <a:avLst/>
          </a:prstGeom>
          <a:noFill/>
        </p:spPr>
        <p:txBody>
          <a:bodyPr wrap="square" rtlCol="0">
            <a:spAutoFit/>
          </a:bodyPr>
          <a:lstStyle/>
          <a:p>
            <a:r>
              <a:rPr lang="en-NZ" sz="1100" b="1" dirty="0" smtClean="0">
                <a:solidFill>
                  <a:srgbClr val="45403E"/>
                </a:solidFill>
                <a:latin typeface="Calibri Light" charset="0"/>
                <a:ea typeface="Calibri Light" charset="0"/>
                <a:cs typeface="Calibri Light" charset="0"/>
              </a:rPr>
              <a:t>Chair </a:t>
            </a:r>
            <a:r>
              <a:rPr lang="en-NZ" sz="1100" b="1" dirty="0">
                <a:solidFill>
                  <a:srgbClr val="45403E"/>
                </a:solidFill>
                <a:latin typeface="Calibri Light" charset="0"/>
                <a:ea typeface="Calibri Light" charset="0"/>
                <a:cs typeface="Calibri Light" charset="0"/>
              </a:rPr>
              <a:t>of Canterbury DHB since December 2013, serves as the Chair of South Canterbury DHB and is director of Health Innovation Hub.</a:t>
            </a:r>
          </a:p>
          <a:p>
            <a:endParaRPr lang="en-NZ" sz="1100" b="1" dirty="0">
              <a:solidFill>
                <a:srgbClr val="45403E"/>
              </a:solidFill>
              <a:latin typeface="Calibri Light" charset="0"/>
              <a:ea typeface="Calibri Light" charset="0"/>
              <a:cs typeface="Calibri Light"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9784" y="2918173"/>
            <a:ext cx="1508400" cy="1508400"/>
          </a:xfrm>
          <a:prstGeom prst="rect">
            <a:avLst/>
          </a:prstGeom>
        </p:spPr>
      </p:pic>
    </p:spTree>
    <p:extLst>
      <p:ext uri="{BB962C8B-B14F-4D97-AF65-F5344CB8AC3E}">
        <p14:creationId xmlns:p14="http://schemas.microsoft.com/office/powerpoint/2010/main" val="407515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Placeholder 8"/>
          <p:cNvPicPr>
            <a:picLocks/>
          </p:cNvPicPr>
          <p:nvPr/>
        </p:nvPicPr>
        <p:blipFill>
          <a:blip r:embed="rId2">
            <a:extLst>
              <a:ext uri="{28A0092B-C50C-407E-A947-70E740481C1C}">
                <a14:useLocalDpi xmlns:a14="http://schemas.microsoft.com/office/drawing/2010/main" val="0"/>
              </a:ext>
            </a:extLst>
          </a:blip>
          <a:stretch>
            <a:fillRect/>
          </a:stretch>
        </p:blipFill>
        <p:spPr>
          <a:xfrm>
            <a:off x="7308000" y="1304210"/>
            <a:ext cx="1839600" cy="1839600"/>
          </a:xfrm>
          <a:prstGeom prst="rect">
            <a:avLst/>
          </a:prstGeom>
        </p:spPr>
      </p:pic>
      <p:pic>
        <p:nvPicPr>
          <p:cNvPr id="9" name="Picture Placeholder 8"/>
          <p:cNvPicPr>
            <a:picLocks noGrp="1"/>
          </p:cNvPicPr>
          <p:nvPr>
            <p:ph type="pic" sz="quarter" idx="16"/>
          </p:nvPr>
        </p:nvPicPr>
        <p:blipFill>
          <a:blip r:embed="rId3">
            <a:extLst>
              <a:ext uri="{28A0092B-C50C-407E-A947-70E740481C1C}">
                <a14:useLocalDpi xmlns:a14="http://schemas.microsoft.com/office/drawing/2010/main" val="0"/>
              </a:ext>
            </a:extLst>
          </a:blip>
          <a:srcRect l="277" r="277"/>
          <a:stretch>
            <a:fillRect/>
          </a:stretch>
        </p:blipFill>
        <p:spPr>
          <a:xfrm>
            <a:off x="5468704" y="1303009"/>
            <a:ext cx="1839600" cy="1843200"/>
          </a:xfrm>
        </p:spPr>
      </p:pic>
      <p:pic>
        <p:nvPicPr>
          <p:cNvPr id="8" name="Picture Placeholder 7"/>
          <p:cNvPicPr>
            <a:picLocks noGrp="1"/>
          </p:cNvPicPr>
          <p:nvPr>
            <p:ph type="pic" sz="quarter" idx="15"/>
          </p:nvPr>
        </p:nvPicPr>
        <p:blipFill>
          <a:blip r:embed="rId4" cstate="print">
            <a:extLst>
              <a:ext uri="{28A0092B-C50C-407E-A947-70E740481C1C}">
                <a14:useLocalDpi xmlns:a14="http://schemas.microsoft.com/office/drawing/2010/main" val="0"/>
              </a:ext>
            </a:extLst>
          </a:blip>
          <a:srcRect l="311" r="311"/>
          <a:stretch>
            <a:fillRect/>
          </a:stretch>
        </p:blipFill>
        <p:spPr>
          <a:xfrm>
            <a:off x="3668504" y="1303008"/>
            <a:ext cx="1839600" cy="1843200"/>
          </a:xfrm>
        </p:spPr>
      </p:pic>
      <p:pic>
        <p:nvPicPr>
          <p:cNvPr id="7" name="Picture Placeholder 6"/>
          <p:cNvPicPr>
            <a:picLocks noGrp="1"/>
          </p:cNvPicPr>
          <p:nvPr>
            <p:ph type="pic" sz="quarter" idx="14"/>
          </p:nvPr>
        </p:nvPicPr>
        <p:blipFill>
          <a:blip r:embed="rId5" cstate="print">
            <a:extLst>
              <a:ext uri="{28A0092B-C50C-407E-A947-70E740481C1C}">
                <a14:useLocalDpi xmlns:a14="http://schemas.microsoft.com/office/drawing/2010/main" val="0"/>
              </a:ext>
            </a:extLst>
          </a:blip>
          <a:srcRect l="207" r="207"/>
          <a:stretch>
            <a:fillRect/>
          </a:stretch>
        </p:blipFill>
        <p:spPr>
          <a:xfrm>
            <a:off x="1835696" y="1303008"/>
            <a:ext cx="1839600" cy="1843200"/>
          </a:xfrm>
        </p:spPr>
      </p:pic>
      <p:pic>
        <p:nvPicPr>
          <p:cNvPr id="6" name="Picture Placeholder 5"/>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04" r="104"/>
          <a:stretch>
            <a:fillRect/>
          </a:stretch>
        </p:blipFill>
        <p:spPr>
          <a:xfrm>
            <a:off x="0" y="1303008"/>
            <a:ext cx="1839600" cy="1842695"/>
          </a:xfrm>
        </p:spPr>
      </p:pic>
      <p:sp>
        <p:nvSpPr>
          <p:cNvPr id="64" name="Rectangle 63"/>
          <p:cNvSpPr/>
          <p:nvPr/>
        </p:nvSpPr>
        <p:spPr>
          <a:xfrm>
            <a:off x="0" y="2808748"/>
            <a:ext cx="9147600" cy="336862"/>
          </a:xfrm>
          <a:prstGeom prst="rect">
            <a:avLst/>
          </a:prstGeom>
          <a:solidFill>
            <a:srgbClr val="033953">
              <a:alpha val="83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13" name="Rectangle 12"/>
          <p:cNvSpPr/>
          <p:nvPr/>
        </p:nvSpPr>
        <p:spPr>
          <a:xfrm>
            <a:off x="0" y="2803656"/>
            <a:ext cx="18356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Megan Main</a:t>
            </a:r>
            <a:endParaRPr lang="id-ID" sz="700" dirty="0">
              <a:solidFill>
                <a:schemeClr val="bg1"/>
              </a:solidFill>
              <a:latin typeface="+mj-lt"/>
              <a:ea typeface="Calibri Light" charset="0"/>
              <a:cs typeface="Calibri Light" charset="0"/>
            </a:endParaRPr>
          </a:p>
        </p:txBody>
      </p:sp>
      <p:sp>
        <p:nvSpPr>
          <p:cNvPr id="14" name="TextBox 13"/>
          <p:cNvSpPr txBox="1"/>
          <p:nvPr/>
        </p:nvSpPr>
        <p:spPr>
          <a:xfrm>
            <a:off x="9815" y="2979418"/>
            <a:ext cx="1825880"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Chief Executive</a:t>
            </a:r>
            <a:endParaRPr lang="id-ID" sz="900" dirty="0">
              <a:solidFill>
                <a:schemeClr val="bg1"/>
              </a:solidFill>
              <a:latin typeface="Calibri Light" charset="0"/>
              <a:ea typeface="Calibri Light" charset="0"/>
              <a:cs typeface="Calibri Light" charset="0"/>
            </a:endParaRPr>
          </a:p>
        </p:txBody>
      </p:sp>
      <p:sp>
        <p:nvSpPr>
          <p:cNvPr id="56" name="TextBox 55"/>
          <p:cNvSpPr txBox="1"/>
          <p:nvPr/>
        </p:nvSpPr>
        <p:spPr>
          <a:xfrm>
            <a:off x="9814" y="339502"/>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Executive Leadership Team</a:t>
            </a:r>
            <a:endParaRPr lang="en-US" sz="2000" b="1" dirty="0">
              <a:solidFill>
                <a:srgbClr val="033953"/>
              </a:solidFill>
              <a:latin typeface="+mj-lt"/>
              <a:ea typeface="Impact" charset="0"/>
              <a:cs typeface="Impact" charset="0"/>
            </a:endParaRPr>
          </a:p>
        </p:txBody>
      </p:sp>
      <p:sp>
        <p:nvSpPr>
          <p:cNvPr id="61" name="Rectangle 60"/>
          <p:cNvSpPr/>
          <p:nvPr/>
        </p:nvSpPr>
        <p:spPr>
          <a:xfrm>
            <a:off x="1835696" y="2803656"/>
            <a:ext cx="18356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Geoff Goodwin</a:t>
            </a:r>
            <a:endParaRPr lang="id-ID" sz="700" dirty="0">
              <a:solidFill>
                <a:schemeClr val="bg1"/>
              </a:solidFill>
              <a:latin typeface="+mj-lt"/>
              <a:ea typeface="Calibri Light" charset="0"/>
              <a:cs typeface="Calibri Light" charset="0"/>
            </a:endParaRPr>
          </a:p>
        </p:txBody>
      </p:sp>
      <p:sp>
        <p:nvSpPr>
          <p:cNvPr id="62" name="TextBox 61"/>
          <p:cNvSpPr txBox="1"/>
          <p:nvPr/>
        </p:nvSpPr>
        <p:spPr>
          <a:xfrm>
            <a:off x="1845511" y="2979418"/>
            <a:ext cx="1825880"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GM Corporate Services</a:t>
            </a:r>
            <a:endParaRPr lang="id-ID" sz="900" dirty="0">
              <a:solidFill>
                <a:schemeClr val="bg1"/>
              </a:solidFill>
              <a:latin typeface="Calibri Light" charset="0"/>
              <a:ea typeface="Calibri Light" charset="0"/>
              <a:cs typeface="Calibri Light" charset="0"/>
            </a:endParaRPr>
          </a:p>
        </p:txBody>
      </p:sp>
      <p:sp>
        <p:nvSpPr>
          <p:cNvPr id="63" name="Rectangle 62"/>
          <p:cNvSpPr/>
          <p:nvPr/>
        </p:nvSpPr>
        <p:spPr>
          <a:xfrm>
            <a:off x="3671391" y="2802242"/>
            <a:ext cx="18356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Steve Fisher</a:t>
            </a:r>
            <a:endParaRPr lang="id-ID" sz="700" dirty="0">
              <a:solidFill>
                <a:schemeClr val="bg1"/>
              </a:solidFill>
              <a:latin typeface="+mj-lt"/>
              <a:ea typeface="Calibri Light" charset="0"/>
              <a:cs typeface="Calibri Light" charset="0"/>
            </a:endParaRPr>
          </a:p>
        </p:txBody>
      </p:sp>
      <p:sp>
        <p:nvSpPr>
          <p:cNvPr id="92" name="TextBox 91"/>
          <p:cNvSpPr txBox="1"/>
          <p:nvPr/>
        </p:nvSpPr>
        <p:spPr>
          <a:xfrm>
            <a:off x="3681206" y="2979418"/>
            <a:ext cx="1825880"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GM Communications &amp; HR</a:t>
            </a:r>
            <a:endParaRPr lang="id-ID" sz="900" dirty="0">
              <a:solidFill>
                <a:schemeClr val="bg1"/>
              </a:solidFill>
              <a:latin typeface="Calibri Light" charset="0"/>
              <a:ea typeface="Calibri Light" charset="0"/>
              <a:cs typeface="Calibri Light" charset="0"/>
            </a:endParaRPr>
          </a:p>
        </p:txBody>
      </p:sp>
      <p:sp>
        <p:nvSpPr>
          <p:cNvPr id="93" name="Rectangle 92"/>
          <p:cNvSpPr/>
          <p:nvPr/>
        </p:nvSpPr>
        <p:spPr>
          <a:xfrm>
            <a:off x="5472609" y="2802242"/>
            <a:ext cx="18356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Paul Knight</a:t>
            </a:r>
            <a:endParaRPr lang="id-ID" sz="700" dirty="0">
              <a:solidFill>
                <a:schemeClr val="bg1"/>
              </a:solidFill>
              <a:latin typeface="+mj-lt"/>
              <a:ea typeface="Calibri Light" charset="0"/>
              <a:cs typeface="Calibri Light" charset="0"/>
            </a:endParaRPr>
          </a:p>
        </p:txBody>
      </p:sp>
      <p:sp>
        <p:nvSpPr>
          <p:cNvPr id="94" name="TextBox 93"/>
          <p:cNvSpPr txBox="1"/>
          <p:nvPr/>
        </p:nvSpPr>
        <p:spPr>
          <a:xfrm>
            <a:off x="5482424" y="2979418"/>
            <a:ext cx="1825880"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GM Programmes</a:t>
            </a:r>
            <a:endParaRPr lang="id-ID" sz="900" dirty="0">
              <a:solidFill>
                <a:schemeClr val="bg1"/>
              </a:solidFill>
              <a:latin typeface="Calibri Light" charset="0"/>
              <a:ea typeface="Calibri Light" charset="0"/>
              <a:cs typeface="Calibri Light" charset="0"/>
            </a:endParaRPr>
          </a:p>
        </p:txBody>
      </p:sp>
      <p:sp>
        <p:nvSpPr>
          <p:cNvPr id="95" name="Rectangle 94"/>
          <p:cNvSpPr/>
          <p:nvPr/>
        </p:nvSpPr>
        <p:spPr>
          <a:xfrm>
            <a:off x="7309952" y="2802242"/>
            <a:ext cx="1835695" cy="233476"/>
          </a:xfrm>
          <a:prstGeom prst="rect">
            <a:avLst/>
          </a:prstGeom>
        </p:spPr>
        <p:txBody>
          <a:bodyPr wrap="square" lIns="17858" tIns="8929" rIns="17858" bIns="8929">
            <a:spAutoFit/>
          </a:bodyPr>
          <a:lstStyle/>
          <a:p>
            <a:pPr algn="ctr" defTabSz="178578"/>
            <a:r>
              <a:rPr lang="en-NZ" sz="1400" dirty="0" smtClean="0">
                <a:solidFill>
                  <a:schemeClr val="bg1"/>
                </a:solidFill>
                <a:latin typeface="+mj-lt"/>
                <a:ea typeface="Calibri Light" charset="0"/>
                <a:cs typeface="Calibri Light" charset="0"/>
              </a:rPr>
              <a:t>Derek Lyons</a:t>
            </a:r>
            <a:endParaRPr lang="id-ID" sz="700" dirty="0">
              <a:solidFill>
                <a:schemeClr val="bg1"/>
              </a:solidFill>
              <a:latin typeface="+mj-lt"/>
              <a:ea typeface="Calibri Light" charset="0"/>
              <a:cs typeface="Calibri Light" charset="0"/>
            </a:endParaRPr>
          </a:p>
        </p:txBody>
      </p:sp>
      <p:sp>
        <p:nvSpPr>
          <p:cNvPr id="96" name="TextBox 95"/>
          <p:cNvSpPr txBox="1"/>
          <p:nvPr/>
        </p:nvSpPr>
        <p:spPr>
          <a:xfrm>
            <a:off x="7319767" y="2979418"/>
            <a:ext cx="1825880" cy="156532"/>
          </a:xfrm>
          <a:prstGeom prst="rect">
            <a:avLst/>
          </a:prstGeom>
          <a:noFill/>
        </p:spPr>
        <p:txBody>
          <a:bodyPr wrap="square" lIns="17858" tIns="8929" rIns="17858" bIns="8929" rtlCol="0">
            <a:spAutoFit/>
          </a:bodyPr>
          <a:lstStyle/>
          <a:p>
            <a:pPr algn="ctr" defTabSz="178578"/>
            <a:r>
              <a:rPr lang="en-NZ" sz="900" dirty="0" smtClean="0">
                <a:solidFill>
                  <a:schemeClr val="bg1"/>
                </a:solidFill>
                <a:latin typeface="Calibri Light" charset="0"/>
                <a:ea typeface="Calibri Light" charset="0"/>
                <a:cs typeface="Calibri Light" charset="0"/>
              </a:rPr>
              <a:t>GM Transition (Acting)</a:t>
            </a:r>
            <a:endParaRPr lang="id-ID" sz="900" dirty="0">
              <a:solidFill>
                <a:schemeClr val="bg1"/>
              </a:solidFill>
              <a:latin typeface="Calibri Light" charset="0"/>
              <a:ea typeface="Calibri Light" charset="0"/>
              <a:cs typeface="Calibri Light" charset="0"/>
            </a:endParaRPr>
          </a:p>
        </p:txBody>
      </p:sp>
      <p:sp>
        <p:nvSpPr>
          <p:cNvPr id="11" name="TextBox 10"/>
          <p:cNvSpPr txBox="1"/>
          <p:nvPr/>
        </p:nvSpPr>
        <p:spPr>
          <a:xfrm>
            <a:off x="-36513" y="3273353"/>
            <a:ext cx="1882023" cy="1323439"/>
          </a:xfrm>
          <a:prstGeom prst="rect">
            <a:avLst/>
          </a:prstGeom>
          <a:noFill/>
        </p:spPr>
        <p:txBody>
          <a:bodyPr wrap="square" rtlCol="0">
            <a:spAutoFit/>
          </a:bodyPr>
          <a:lstStyle/>
          <a:p>
            <a:r>
              <a:rPr lang="en-NZ" sz="800" dirty="0" smtClean="0">
                <a:solidFill>
                  <a:srgbClr val="45403E"/>
                </a:solidFill>
                <a:latin typeface="Calibri Light" charset="0"/>
                <a:ea typeface="Calibri Light" charset="0"/>
                <a:cs typeface="Calibri Light" charset="0"/>
              </a:rPr>
              <a:t>Megan is responsible for </a:t>
            </a:r>
            <a:r>
              <a:rPr lang="en-NZ" sz="800" b="1" dirty="0" smtClean="0">
                <a:solidFill>
                  <a:srgbClr val="45403E"/>
                </a:solidFill>
                <a:latin typeface="Calibri Light" charset="0"/>
                <a:ea typeface="Calibri Light" charset="0"/>
                <a:cs typeface="Calibri Light" charset="0"/>
              </a:rPr>
              <a:t>providing overall operational and strategic leadership to NZ Health Partnerships</a:t>
            </a:r>
            <a:r>
              <a:rPr lang="en-NZ" sz="800" dirty="0" smtClean="0">
                <a:solidFill>
                  <a:srgbClr val="45403E"/>
                </a:solidFill>
                <a:latin typeface="Calibri Light" charset="0"/>
                <a:ea typeface="Calibri Light" charset="0"/>
                <a:cs typeface="Calibri Light" charset="0"/>
              </a:rPr>
              <a:t>. Megan was previously the Chief Executive for eight years at Health </a:t>
            </a:r>
            <a:r>
              <a:rPr lang="en-NZ" sz="800" dirty="0">
                <a:solidFill>
                  <a:srgbClr val="45403E"/>
                </a:solidFill>
                <a:latin typeface="Calibri Light" charset="0"/>
                <a:ea typeface="Calibri Light" charset="0"/>
                <a:cs typeface="Calibri Light" charset="0"/>
              </a:rPr>
              <a:t>Purchasing </a:t>
            </a:r>
            <a:r>
              <a:rPr lang="en-NZ" sz="800" dirty="0" smtClean="0">
                <a:solidFill>
                  <a:srgbClr val="45403E"/>
                </a:solidFill>
                <a:latin typeface="Calibri Light" charset="0"/>
                <a:ea typeface="Calibri Light" charset="0"/>
                <a:cs typeface="Calibri Light" charset="0"/>
              </a:rPr>
              <a:t>Victoria who are responsible </a:t>
            </a:r>
            <a:r>
              <a:rPr lang="en-NZ" sz="800" dirty="0">
                <a:solidFill>
                  <a:srgbClr val="45403E"/>
                </a:solidFill>
                <a:latin typeface="Calibri Light" charset="0"/>
                <a:ea typeface="Calibri Light" charset="0"/>
                <a:cs typeface="Calibri Light" charset="0"/>
              </a:rPr>
              <a:t>for the procurement and management of over 40 contract </a:t>
            </a:r>
            <a:r>
              <a:rPr lang="en-NZ" sz="800" dirty="0" smtClean="0">
                <a:solidFill>
                  <a:srgbClr val="45403E"/>
                </a:solidFill>
                <a:latin typeface="Calibri Light" charset="0"/>
                <a:ea typeface="Calibri Light" charset="0"/>
                <a:cs typeface="Calibri Light" charset="0"/>
              </a:rPr>
              <a:t>categories </a:t>
            </a:r>
            <a:r>
              <a:rPr lang="en-NZ" sz="800" dirty="0">
                <a:solidFill>
                  <a:srgbClr val="45403E"/>
                </a:solidFill>
                <a:latin typeface="Calibri Light" charset="0"/>
                <a:ea typeface="Calibri Light" charset="0"/>
                <a:cs typeface="Calibri Light" charset="0"/>
              </a:rPr>
              <a:t>for the 80 independent health services organisations servicing a population of just under six million</a:t>
            </a:r>
            <a:r>
              <a:rPr lang="en-NZ" sz="800" dirty="0" smtClean="0">
                <a:solidFill>
                  <a:srgbClr val="45403E"/>
                </a:solidFill>
                <a:latin typeface="Calibri Light" charset="0"/>
                <a:ea typeface="Calibri Light" charset="0"/>
                <a:cs typeface="Calibri Light" charset="0"/>
              </a:rPr>
              <a:t>.</a:t>
            </a:r>
            <a:endParaRPr lang="en-NZ" sz="800" dirty="0">
              <a:solidFill>
                <a:srgbClr val="45403E"/>
              </a:solidFill>
              <a:latin typeface="Calibri Light" charset="0"/>
              <a:ea typeface="Calibri Light" charset="0"/>
              <a:cs typeface="Calibri Light" charset="0"/>
            </a:endParaRPr>
          </a:p>
        </p:txBody>
      </p:sp>
      <p:sp>
        <p:nvSpPr>
          <p:cNvPr id="97" name="TextBox 96"/>
          <p:cNvSpPr txBox="1"/>
          <p:nvPr/>
        </p:nvSpPr>
        <p:spPr>
          <a:xfrm>
            <a:off x="1835696" y="3287826"/>
            <a:ext cx="1882023" cy="1077218"/>
          </a:xfrm>
          <a:prstGeom prst="rect">
            <a:avLst/>
          </a:prstGeom>
          <a:noFill/>
        </p:spPr>
        <p:txBody>
          <a:bodyPr wrap="square" rtlCol="0">
            <a:spAutoFit/>
          </a:bodyPr>
          <a:lstStyle>
            <a:defPPr>
              <a:defRPr lang="en-US"/>
            </a:defPPr>
            <a:lvl1pPr>
              <a:defRPr sz="800">
                <a:solidFill>
                  <a:srgbClr val="4B4D4D"/>
                </a:solidFill>
                <a:latin typeface="Calibri Light" charset="0"/>
                <a:ea typeface="Calibri Light" charset="0"/>
                <a:cs typeface="Calibri Light" charset="0"/>
              </a:defRPr>
            </a:lvl1pPr>
          </a:lstStyle>
          <a:p>
            <a:r>
              <a:rPr lang="en-NZ" dirty="0">
                <a:solidFill>
                  <a:srgbClr val="45403E"/>
                </a:solidFill>
              </a:rPr>
              <a:t>Geoff is responsible for </a:t>
            </a:r>
            <a:r>
              <a:rPr lang="en-NZ" b="1" dirty="0">
                <a:solidFill>
                  <a:srgbClr val="45403E"/>
                </a:solidFill>
              </a:rPr>
              <a:t>producing our </a:t>
            </a:r>
            <a:r>
              <a:rPr lang="en-NZ" b="1" dirty="0" smtClean="0">
                <a:solidFill>
                  <a:srgbClr val="45403E"/>
                </a:solidFill>
              </a:rPr>
              <a:t>disclosure </a:t>
            </a:r>
            <a:r>
              <a:rPr lang="en-NZ" b="1" dirty="0">
                <a:solidFill>
                  <a:srgbClr val="45403E"/>
                </a:solidFill>
              </a:rPr>
              <a:t>documents and reports</a:t>
            </a:r>
            <a:r>
              <a:rPr lang="en-NZ" dirty="0">
                <a:solidFill>
                  <a:srgbClr val="45403E"/>
                </a:solidFill>
              </a:rPr>
              <a:t>. He has held senior financial roles within the private and public sectors including working on the creation and delivery of shared services in complex organisations such as TOWER Limited and Housing New Zealand. </a:t>
            </a:r>
          </a:p>
        </p:txBody>
      </p:sp>
      <p:sp>
        <p:nvSpPr>
          <p:cNvPr id="98" name="TextBox 97"/>
          <p:cNvSpPr txBox="1"/>
          <p:nvPr/>
        </p:nvSpPr>
        <p:spPr>
          <a:xfrm>
            <a:off x="3681207" y="3294732"/>
            <a:ext cx="1825880" cy="1077218"/>
          </a:xfrm>
          <a:prstGeom prst="rect">
            <a:avLst/>
          </a:prstGeom>
          <a:noFill/>
        </p:spPr>
        <p:txBody>
          <a:bodyPr wrap="square" rtlCol="0">
            <a:spAutoFit/>
          </a:bodyPr>
          <a:lstStyle>
            <a:defPPr>
              <a:defRPr lang="en-US"/>
            </a:defPPr>
            <a:lvl1pPr>
              <a:defRPr sz="800">
                <a:solidFill>
                  <a:srgbClr val="4B4D4D"/>
                </a:solidFill>
                <a:latin typeface="Calibri Light" charset="0"/>
                <a:ea typeface="Calibri Light" charset="0"/>
                <a:cs typeface="Calibri Light" charset="0"/>
              </a:defRPr>
            </a:lvl1pPr>
          </a:lstStyle>
          <a:p>
            <a:r>
              <a:rPr lang="en-NZ" dirty="0">
                <a:solidFill>
                  <a:srgbClr val="45403E"/>
                </a:solidFill>
              </a:rPr>
              <a:t>Steve is responsible for </a:t>
            </a:r>
            <a:r>
              <a:rPr lang="en-NZ" b="1" dirty="0">
                <a:solidFill>
                  <a:srgbClr val="45403E"/>
                </a:solidFill>
              </a:rPr>
              <a:t>keeping our shareholders and other stakeholders at the heart of our business</a:t>
            </a:r>
            <a:r>
              <a:rPr lang="en-NZ" dirty="0">
                <a:solidFill>
                  <a:srgbClr val="45403E"/>
                </a:solidFill>
              </a:rPr>
              <a:t>. He has been Managing Director of leading PR firm Baldwin Boyle Group, Managing Consultant of SweeneyVesty and is a former Head of External Relations for ANZ Bank. </a:t>
            </a:r>
          </a:p>
        </p:txBody>
      </p:sp>
      <p:sp>
        <p:nvSpPr>
          <p:cNvPr id="99" name="TextBox 98"/>
          <p:cNvSpPr txBox="1"/>
          <p:nvPr/>
        </p:nvSpPr>
        <p:spPr>
          <a:xfrm>
            <a:off x="5507087" y="3287826"/>
            <a:ext cx="1800913" cy="1077218"/>
          </a:xfrm>
          <a:prstGeom prst="rect">
            <a:avLst/>
          </a:prstGeom>
          <a:noFill/>
        </p:spPr>
        <p:txBody>
          <a:bodyPr wrap="square" rtlCol="0">
            <a:spAutoFit/>
          </a:bodyPr>
          <a:lstStyle>
            <a:defPPr>
              <a:defRPr lang="en-US"/>
            </a:defPPr>
            <a:lvl1pPr>
              <a:defRPr sz="800">
                <a:solidFill>
                  <a:srgbClr val="4B4D4D"/>
                </a:solidFill>
                <a:latin typeface="Calibri Light" charset="0"/>
                <a:ea typeface="Calibri Light" charset="0"/>
                <a:cs typeface="Calibri Light" charset="0"/>
              </a:defRPr>
            </a:lvl1pPr>
          </a:lstStyle>
          <a:p>
            <a:r>
              <a:rPr lang="en-NZ" dirty="0">
                <a:solidFill>
                  <a:srgbClr val="45403E"/>
                </a:solidFill>
              </a:rPr>
              <a:t>Paul is responsible for o</a:t>
            </a:r>
            <a:r>
              <a:rPr lang="en-NZ" b="1" dirty="0">
                <a:solidFill>
                  <a:srgbClr val="45403E"/>
                </a:solidFill>
              </a:rPr>
              <a:t>verseeing the National Oracle Solution and the National Infrastructure Platform</a:t>
            </a:r>
            <a:r>
              <a:rPr lang="en-NZ" dirty="0">
                <a:solidFill>
                  <a:srgbClr val="45403E"/>
                </a:solidFill>
              </a:rPr>
              <a:t>. Paul has extensive technology and operations experience gained from various role at Fletcher Building, Datacom and Capgemini UK.</a:t>
            </a:r>
          </a:p>
          <a:p>
            <a:endParaRPr lang="en-NZ" dirty="0" smtClean="0">
              <a:solidFill>
                <a:srgbClr val="45403E"/>
              </a:solidFill>
            </a:endParaRPr>
          </a:p>
        </p:txBody>
      </p:sp>
      <p:sp>
        <p:nvSpPr>
          <p:cNvPr id="100" name="TextBox 99"/>
          <p:cNvSpPr txBox="1"/>
          <p:nvPr/>
        </p:nvSpPr>
        <p:spPr>
          <a:xfrm>
            <a:off x="7327343" y="3287826"/>
            <a:ext cx="1820257" cy="954107"/>
          </a:xfrm>
          <a:prstGeom prst="rect">
            <a:avLst/>
          </a:prstGeom>
          <a:noFill/>
        </p:spPr>
        <p:txBody>
          <a:bodyPr wrap="square" rtlCol="0">
            <a:spAutoFit/>
          </a:bodyPr>
          <a:lstStyle>
            <a:defPPr>
              <a:defRPr lang="en-US"/>
            </a:defPPr>
            <a:lvl1pPr>
              <a:defRPr sz="800">
                <a:solidFill>
                  <a:srgbClr val="4B4D4D"/>
                </a:solidFill>
                <a:latin typeface="Calibri Light" charset="0"/>
                <a:ea typeface="Calibri Light" charset="0"/>
                <a:cs typeface="Calibri Light" charset="0"/>
              </a:defRPr>
            </a:lvl1pPr>
          </a:lstStyle>
          <a:p>
            <a:r>
              <a:rPr lang="en-NZ" dirty="0">
                <a:solidFill>
                  <a:srgbClr val="45403E"/>
                </a:solidFill>
              </a:rPr>
              <a:t>Derek is responsible for</a:t>
            </a:r>
            <a:r>
              <a:rPr lang="en-NZ" b="1" dirty="0">
                <a:solidFill>
                  <a:srgbClr val="45403E"/>
                </a:solidFill>
              </a:rPr>
              <a:t> overseeing our commercial services operations, </a:t>
            </a:r>
            <a:r>
              <a:rPr lang="en-NZ" dirty="0">
                <a:solidFill>
                  <a:srgbClr val="45403E"/>
                </a:solidFill>
              </a:rPr>
              <a:t>principally Food Services and the National Procurement Service. Derek has over 15 years of experience managing large teams for government organisations.</a:t>
            </a:r>
          </a:p>
        </p:txBody>
      </p:sp>
      <p:sp>
        <p:nvSpPr>
          <p:cNvPr id="101"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7</a:t>
            </a:fld>
            <a:endParaRPr lang="uk-UA" dirty="0"/>
          </a:p>
        </p:txBody>
      </p:sp>
      <p:cxnSp>
        <p:nvCxnSpPr>
          <p:cNvPr id="130" name="Straight Connector 129"/>
          <p:cNvCxnSpPr/>
          <p:nvPr/>
        </p:nvCxnSpPr>
        <p:spPr bwMode="auto">
          <a:xfrm flipV="1">
            <a:off x="1404794" y="4557777"/>
            <a:ext cx="1603147" cy="1360"/>
          </a:xfrm>
          <a:prstGeom prst="line">
            <a:avLst/>
          </a:prstGeom>
          <a:noFill/>
          <a:ln w="50800" cap="rnd" cmpd="sng" algn="ctr">
            <a:solidFill>
              <a:schemeClr val="bg1"/>
            </a:solidFill>
            <a:prstDash val="solid"/>
          </a:ln>
          <a:effectLst/>
        </p:spPr>
      </p:cxnSp>
    </p:spTree>
    <p:extLst>
      <p:ext uri="{BB962C8B-B14F-4D97-AF65-F5344CB8AC3E}">
        <p14:creationId xmlns:p14="http://schemas.microsoft.com/office/powerpoint/2010/main" val="230743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p:cNvSpPr/>
          <p:nvPr/>
        </p:nvSpPr>
        <p:spPr>
          <a:xfrm>
            <a:off x="0" y="-20538"/>
            <a:ext cx="9154729" cy="432048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25" name="TextBox 24"/>
          <p:cNvSpPr txBox="1"/>
          <p:nvPr/>
        </p:nvSpPr>
        <p:spPr>
          <a:xfrm>
            <a:off x="122663" y="4443958"/>
            <a:ext cx="8841825" cy="357342"/>
          </a:xfrm>
          <a:prstGeom prst="rect">
            <a:avLst/>
          </a:prstGeom>
          <a:noFill/>
          <a:ln>
            <a:noFill/>
          </a:ln>
        </p:spPr>
        <p:txBody>
          <a:bodyPr wrap="square" rtlCol="0">
            <a:spAutoFit/>
          </a:bodyPr>
          <a:lstStyle/>
          <a:p>
            <a:pPr marL="85725" algn="ctr" defTabSz="178582">
              <a:lnSpc>
                <a:spcPct val="80000"/>
              </a:lnSpc>
            </a:pPr>
            <a:r>
              <a:rPr lang="en-US" sz="2100" dirty="0" smtClean="0">
                <a:solidFill>
                  <a:srgbClr val="033953"/>
                </a:solidFill>
                <a:latin typeface="+mj-lt"/>
                <a:ea typeface="Impact" charset="0"/>
                <a:cs typeface="Impact" charset="0"/>
              </a:rPr>
              <a:t>Building alignment and trust in order to </a:t>
            </a:r>
            <a:r>
              <a:rPr lang="en-US" sz="2100" b="1" dirty="0" smtClean="0">
                <a:solidFill>
                  <a:srgbClr val="07AEBB"/>
                </a:solidFill>
                <a:latin typeface="+mj-lt"/>
                <a:ea typeface="Impact" charset="0"/>
                <a:cs typeface="Impact" charset="0"/>
              </a:rPr>
              <a:t>deliver genuine value</a:t>
            </a:r>
            <a:r>
              <a:rPr lang="en-US" sz="2100" dirty="0" smtClean="0">
                <a:solidFill>
                  <a:schemeClr val="bg1"/>
                </a:solidFill>
                <a:latin typeface="+mj-lt"/>
                <a:ea typeface="Impact" charset="0"/>
                <a:cs typeface="Impact" charset="0"/>
              </a:rPr>
              <a:t> </a:t>
            </a:r>
            <a:r>
              <a:rPr lang="en-US" sz="2100" dirty="0" smtClean="0">
                <a:solidFill>
                  <a:srgbClr val="033953"/>
                </a:solidFill>
                <a:latin typeface="+mj-lt"/>
                <a:ea typeface="Impact" charset="0"/>
                <a:cs typeface="Impact" charset="0"/>
              </a:rPr>
              <a:t>to DHBs</a:t>
            </a:r>
            <a:endParaRPr lang="en-US" sz="2100" dirty="0">
              <a:solidFill>
                <a:srgbClr val="033953"/>
              </a:solidFill>
              <a:latin typeface="+mj-lt"/>
              <a:ea typeface="Impact" charset="0"/>
              <a:cs typeface="Impact" charset="0"/>
            </a:endParaRPr>
          </a:p>
        </p:txBody>
      </p:sp>
      <p:pic>
        <p:nvPicPr>
          <p:cNvPr id="24"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467544" y="267494"/>
            <a:ext cx="8167947" cy="4170472"/>
          </a:xfrm>
          <a:prstGeom prst="roundRect">
            <a:avLst>
              <a:gd name="adj" fmla="val 11173"/>
            </a:avLst>
          </a:prstGeom>
          <a:effectLst>
            <a:outerShdw blurRad="76200" dir="18900000" sy="23000" kx="-1200000" algn="bl" rotWithShape="0">
              <a:prstClr val="black">
                <a:alpha val="20000"/>
              </a:prstClr>
            </a:outerShdw>
          </a:effectLst>
        </p:spPr>
      </p:pic>
      <p:sp>
        <p:nvSpPr>
          <p:cNvPr id="26" name="TextBox 25"/>
          <p:cNvSpPr txBox="1"/>
          <p:nvPr/>
        </p:nvSpPr>
        <p:spPr>
          <a:xfrm>
            <a:off x="9814" y="339502"/>
            <a:ext cx="9134186" cy="344710"/>
          </a:xfrm>
          <a:prstGeom prst="rect">
            <a:avLst/>
          </a:prstGeom>
          <a:noFill/>
        </p:spPr>
        <p:txBody>
          <a:bodyPr wrap="square" rtlCol="0">
            <a:spAutoFit/>
          </a:bodyPr>
          <a:lstStyle/>
          <a:p>
            <a:pPr indent="358775">
              <a:lnSpc>
                <a:spcPct val="80000"/>
              </a:lnSpc>
            </a:pPr>
            <a:r>
              <a:rPr lang="en-US" sz="2000" b="1" dirty="0" smtClean="0">
                <a:solidFill>
                  <a:srgbClr val="033953"/>
                </a:solidFill>
                <a:latin typeface="+mj-lt"/>
                <a:ea typeface="Impact" charset="0"/>
                <a:cs typeface="Impact" charset="0"/>
              </a:rPr>
              <a:t>Our Business Strategy</a:t>
            </a:r>
            <a:endParaRPr lang="en-US" sz="2000" b="1" dirty="0">
              <a:solidFill>
                <a:srgbClr val="033953"/>
              </a:solidFill>
              <a:latin typeface="+mj-lt"/>
              <a:ea typeface="Impact" charset="0"/>
              <a:cs typeface="Impact" charset="0"/>
            </a:endParaRPr>
          </a:p>
        </p:txBody>
      </p:sp>
      <p:sp>
        <p:nvSpPr>
          <p:cNvPr id="109" name="Slide Number Placeholder 5"/>
          <p:cNvSpPr>
            <a:spLocks noGrp="1"/>
          </p:cNvSpPr>
          <p:nvPr>
            <p:ph type="sldNum" sz="quarter" idx="4"/>
          </p:nvPr>
        </p:nvSpPr>
        <p:spPr>
          <a:xfrm>
            <a:off x="107504" y="4876793"/>
            <a:ext cx="320226" cy="153886"/>
          </a:xfrm>
          <a:prstGeom prst="rect">
            <a:avLst/>
          </a:prstGeom>
          <a:ln w="12700">
            <a:miter lim="400000"/>
          </a:ln>
        </p:spPr>
        <p:txBody>
          <a:bodyPr wrap="square" lIns="0" tIns="0" rIns="0" bIns="0">
            <a:spAutoFit/>
          </a:bodyPr>
          <a:lstStyle>
            <a:lvl1pPr algn="r">
              <a:defRPr lang="en-US" sz="1000" b="0" i="0" smtClean="0">
                <a:solidFill>
                  <a:schemeClr val="tx1">
                    <a:lumMod val="50000"/>
                    <a:lumOff val="50000"/>
                  </a:schemeClr>
                </a:solidFill>
                <a:latin typeface="Calibri Light" charset="0"/>
                <a:ea typeface="Calibri Light" charset="0"/>
                <a:cs typeface="Calibri Light" charset="0"/>
              </a:defRPr>
            </a:lvl1pPr>
          </a:lstStyle>
          <a:p>
            <a:fld id="{B5C01996-2D0B-4E1B-998A-4107E0F8DE91}" type="slidenum">
              <a:rPr lang="uk-UA" smtClean="0"/>
              <a:pPr/>
              <a:t>8</a:t>
            </a:fld>
            <a:endParaRPr lang="uk-UA" dirty="0"/>
          </a:p>
        </p:txBody>
      </p:sp>
    </p:spTree>
    <p:extLst>
      <p:ext uri="{BB962C8B-B14F-4D97-AF65-F5344CB8AC3E}">
        <p14:creationId xmlns:p14="http://schemas.microsoft.com/office/powerpoint/2010/main" val="212125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7812" b="7812"/>
          <a:stretch>
            <a:fillRect/>
          </a:stretch>
        </p:blipFill>
        <p:spPr/>
      </p:pic>
      <p:sp>
        <p:nvSpPr>
          <p:cNvPr id="2" name="Slide Number Placeholder 1"/>
          <p:cNvSpPr>
            <a:spLocks noGrp="1"/>
          </p:cNvSpPr>
          <p:nvPr>
            <p:ph type="sldNum" sz="quarter" idx="4"/>
          </p:nvPr>
        </p:nvSpPr>
        <p:spPr>
          <a:xfrm>
            <a:off x="271562" y="4901251"/>
            <a:ext cx="186567" cy="108201"/>
          </a:xfrm>
          <a:prstGeom prst="rect">
            <a:avLst/>
          </a:prstGeom>
        </p:spPr>
        <p:txBody>
          <a:bodyPr/>
          <a:lstStyle/>
          <a:p>
            <a:fld id="{B5C01996-2D0B-4E1B-998A-4107E0F8DE91}" type="slidenum">
              <a:rPr lang="en-US" smtClean="0"/>
              <a:t>9</a:t>
            </a:fld>
            <a:endParaRPr lang="en-US" dirty="0"/>
          </a:p>
        </p:txBody>
      </p:sp>
      <p:grpSp>
        <p:nvGrpSpPr>
          <p:cNvPr id="21" name="Group 20"/>
          <p:cNvGrpSpPr/>
          <p:nvPr/>
        </p:nvGrpSpPr>
        <p:grpSpPr>
          <a:xfrm flipV="1">
            <a:off x="0" y="-10134"/>
            <a:ext cx="9144000" cy="5153634"/>
            <a:chOff x="0" y="-51887"/>
            <a:chExt cx="46816962" cy="26386925"/>
          </a:xfrm>
          <a:solidFill>
            <a:schemeClr val="bg1"/>
          </a:solidFill>
        </p:grpSpPr>
        <p:sp>
          <p:nvSpPr>
            <p:cNvPr id="22" name="Rectangle 12"/>
            <p:cNvSpPr/>
            <p:nvPr/>
          </p:nvSpPr>
          <p:spPr>
            <a:xfrm>
              <a:off x="0" y="-51886"/>
              <a:ext cx="24171965" cy="26386924"/>
            </a:xfrm>
            <a:custGeom>
              <a:avLst/>
              <a:gdLst>
                <a:gd name="connsiteX0" fmla="*/ 0 w 24171965"/>
                <a:gd name="connsiteY0" fmla="*/ 0 h 26386924"/>
                <a:gd name="connsiteX1" fmla="*/ 24171965 w 24171965"/>
                <a:gd name="connsiteY1" fmla="*/ 0 h 26386924"/>
                <a:gd name="connsiteX2" fmla="*/ 24171965 w 24171965"/>
                <a:gd name="connsiteY2" fmla="*/ 26386924 h 26386924"/>
                <a:gd name="connsiteX3" fmla="*/ 0 w 24171965"/>
                <a:gd name="connsiteY3" fmla="*/ 26386924 h 26386924"/>
                <a:gd name="connsiteX4" fmla="*/ 0 w 24171965"/>
                <a:gd name="connsiteY4" fmla="*/ 0 h 26386924"/>
                <a:gd name="connsiteX0" fmla="*/ 0 w 24171965"/>
                <a:gd name="connsiteY0" fmla="*/ 0 h 26386924"/>
                <a:gd name="connsiteX1" fmla="*/ 5923722 w 24171965"/>
                <a:gd name="connsiteY1" fmla="*/ 12129 h 26386924"/>
                <a:gd name="connsiteX2" fmla="*/ 24171965 w 24171965"/>
                <a:gd name="connsiteY2" fmla="*/ 0 h 26386924"/>
                <a:gd name="connsiteX3" fmla="*/ 24171965 w 24171965"/>
                <a:gd name="connsiteY3" fmla="*/ 26386924 h 26386924"/>
                <a:gd name="connsiteX4" fmla="*/ 0 w 24171965"/>
                <a:gd name="connsiteY4" fmla="*/ 26386924 h 26386924"/>
                <a:gd name="connsiteX5" fmla="*/ 0 w 24171965"/>
                <a:gd name="connsiteY5" fmla="*/ 0 h 26386924"/>
                <a:gd name="connsiteX0" fmla="*/ 0 w 24171965"/>
                <a:gd name="connsiteY0" fmla="*/ 0 h 26386924"/>
                <a:gd name="connsiteX1" fmla="*/ 5923722 w 24171965"/>
                <a:gd name="connsiteY1" fmla="*/ 12129 h 26386924"/>
                <a:gd name="connsiteX2" fmla="*/ 24171965 w 24171965"/>
                <a:gd name="connsiteY2" fmla="*/ 26386924 h 26386924"/>
                <a:gd name="connsiteX3" fmla="*/ 0 w 24171965"/>
                <a:gd name="connsiteY3" fmla="*/ 26386924 h 26386924"/>
                <a:gd name="connsiteX4" fmla="*/ 0 w 24171965"/>
                <a:gd name="connsiteY4" fmla="*/ 0 h 26386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1965" h="26386924">
                  <a:moveTo>
                    <a:pt x="0" y="0"/>
                  </a:moveTo>
                  <a:lnTo>
                    <a:pt x="5923722" y="12129"/>
                  </a:lnTo>
                  <a:lnTo>
                    <a:pt x="24171965" y="26386924"/>
                  </a:lnTo>
                  <a:lnTo>
                    <a:pt x="0" y="263869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2"/>
            <p:cNvSpPr/>
            <p:nvPr/>
          </p:nvSpPr>
          <p:spPr>
            <a:xfrm>
              <a:off x="1702920" y="-51887"/>
              <a:ext cx="24171965" cy="26386924"/>
            </a:xfrm>
            <a:custGeom>
              <a:avLst/>
              <a:gdLst>
                <a:gd name="connsiteX0" fmla="*/ 0 w 24171965"/>
                <a:gd name="connsiteY0" fmla="*/ 0 h 26386924"/>
                <a:gd name="connsiteX1" fmla="*/ 24171965 w 24171965"/>
                <a:gd name="connsiteY1" fmla="*/ 0 h 26386924"/>
                <a:gd name="connsiteX2" fmla="*/ 24171965 w 24171965"/>
                <a:gd name="connsiteY2" fmla="*/ 26386924 h 26386924"/>
                <a:gd name="connsiteX3" fmla="*/ 0 w 24171965"/>
                <a:gd name="connsiteY3" fmla="*/ 26386924 h 26386924"/>
                <a:gd name="connsiteX4" fmla="*/ 0 w 24171965"/>
                <a:gd name="connsiteY4" fmla="*/ 0 h 26386924"/>
                <a:gd name="connsiteX0" fmla="*/ 0 w 24171965"/>
                <a:gd name="connsiteY0" fmla="*/ 0 h 26386924"/>
                <a:gd name="connsiteX1" fmla="*/ 5923722 w 24171965"/>
                <a:gd name="connsiteY1" fmla="*/ 12129 h 26386924"/>
                <a:gd name="connsiteX2" fmla="*/ 24171965 w 24171965"/>
                <a:gd name="connsiteY2" fmla="*/ 0 h 26386924"/>
                <a:gd name="connsiteX3" fmla="*/ 24171965 w 24171965"/>
                <a:gd name="connsiteY3" fmla="*/ 26386924 h 26386924"/>
                <a:gd name="connsiteX4" fmla="*/ 0 w 24171965"/>
                <a:gd name="connsiteY4" fmla="*/ 26386924 h 26386924"/>
                <a:gd name="connsiteX5" fmla="*/ 0 w 24171965"/>
                <a:gd name="connsiteY5" fmla="*/ 0 h 26386924"/>
                <a:gd name="connsiteX0" fmla="*/ 0 w 24171965"/>
                <a:gd name="connsiteY0" fmla="*/ 0 h 26386924"/>
                <a:gd name="connsiteX1" fmla="*/ 5923722 w 24171965"/>
                <a:gd name="connsiteY1" fmla="*/ 12129 h 26386924"/>
                <a:gd name="connsiteX2" fmla="*/ 24171965 w 24171965"/>
                <a:gd name="connsiteY2" fmla="*/ 26386924 h 26386924"/>
                <a:gd name="connsiteX3" fmla="*/ 0 w 24171965"/>
                <a:gd name="connsiteY3" fmla="*/ 26386924 h 26386924"/>
                <a:gd name="connsiteX4" fmla="*/ 0 w 24171965"/>
                <a:gd name="connsiteY4" fmla="*/ 0 h 26386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1965" h="26386924">
                  <a:moveTo>
                    <a:pt x="0" y="0"/>
                  </a:moveTo>
                  <a:lnTo>
                    <a:pt x="5923722" y="12129"/>
                  </a:lnTo>
                  <a:lnTo>
                    <a:pt x="24171965" y="26386924"/>
                  </a:lnTo>
                  <a:lnTo>
                    <a:pt x="0" y="263869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ight Triangle 23"/>
            <p:cNvSpPr/>
            <p:nvPr/>
          </p:nvSpPr>
          <p:spPr>
            <a:xfrm rot="10800000">
              <a:off x="40028178" y="-51887"/>
              <a:ext cx="6788784" cy="987174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Oval 10"/>
          <p:cNvSpPr/>
          <p:nvPr/>
        </p:nvSpPr>
        <p:spPr>
          <a:xfrm>
            <a:off x="2065004" y="2826561"/>
            <a:ext cx="1473408" cy="147338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858" tIns="8929" rIns="17858" bIns="8929" rtlCol="0" anchor="ctr"/>
          <a:lstStyle/>
          <a:p>
            <a:pPr algn="ctr"/>
            <a:endParaRPr lang="en-US" dirty="0"/>
          </a:p>
        </p:txBody>
      </p:sp>
      <p:sp>
        <p:nvSpPr>
          <p:cNvPr id="4" name="TextBox 3"/>
          <p:cNvSpPr txBox="1"/>
          <p:nvPr/>
        </p:nvSpPr>
        <p:spPr>
          <a:xfrm>
            <a:off x="396728" y="339502"/>
            <a:ext cx="5314223" cy="2381229"/>
          </a:xfrm>
          <a:prstGeom prst="rect">
            <a:avLst/>
          </a:prstGeom>
          <a:noFill/>
        </p:spPr>
        <p:txBody>
          <a:bodyPr wrap="square" rtlCol="0">
            <a:spAutoFit/>
          </a:bodyPr>
          <a:lstStyle/>
          <a:p>
            <a:pPr defTabSz="178582">
              <a:lnSpc>
                <a:spcPct val="80000"/>
              </a:lnSpc>
            </a:pPr>
            <a:r>
              <a:rPr lang="en-US" sz="3700" b="1" dirty="0" smtClean="0">
                <a:solidFill>
                  <a:srgbClr val="033953"/>
                </a:solidFill>
                <a:latin typeface="+mj-lt"/>
                <a:ea typeface="Impact" charset="0"/>
                <a:cs typeface="Impact" charset="0"/>
              </a:rPr>
              <a:t>Transparency builds alignment, </a:t>
            </a:r>
            <a:r>
              <a:rPr lang="en-US" sz="3700" b="1" dirty="0" smtClean="0">
                <a:solidFill>
                  <a:srgbClr val="07AEBB"/>
                </a:solidFill>
                <a:latin typeface="+mj-lt"/>
                <a:ea typeface="Impact" charset="0"/>
                <a:cs typeface="Impact" charset="0"/>
              </a:rPr>
              <a:t>alignment builds trust</a:t>
            </a:r>
            <a:r>
              <a:rPr lang="en-US" sz="3700" b="1" dirty="0" smtClean="0">
                <a:solidFill>
                  <a:srgbClr val="033953"/>
                </a:solidFill>
                <a:latin typeface="+mj-lt"/>
                <a:ea typeface="Impact" charset="0"/>
                <a:cs typeface="Impact" charset="0"/>
              </a:rPr>
              <a:t>, trust </a:t>
            </a:r>
            <a:r>
              <a:rPr lang="en-US" sz="3700" b="1" dirty="0" smtClean="0">
                <a:solidFill>
                  <a:srgbClr val="07AEBB"/>
                </a:solidFill>
                <a:latin typeface="+mj-lt"/>
                <a:ea typeface="Impact" charset="0"/>
                <a:cs typeface="Impact" charset="0"/>
              </a:rPr>
              <a:t>builds agility </a:t>
            </a:r>
            <a:r>
              <a:rPr lang="en-US" sz="3700" b="1" dirty="0" smtClean="0">
                <a:solidFill>
                  <a:srgbClr val="033953"/>
                </a:solidFill>
                <a:latin typeface="+mj-lt"/>
                <a:ea typeface="Impact" charset="0"/>
                <a:cs typeface="Impact" charset="0"/>
              </a:rPr>
              <a:t>and </a:t>
            </a:r>
            <a:r>
              <a:rPr lang="en-US" sz="3700" b="1" dirty="0" smtClean="0">
                <a:solidFill>
                  <a:srgbClr val="07AEBB"/>
                </a:solidFill>
                <a:latin typeface="+mj-lt"/>
                <a:ea typeface="Impact" charset="0"/>
                <a:cs typeface="Impact" charset="0"/>
              </a:rPr>
              <a:t>agility unlocks the gold</a:t>
            </a:r>
            <a:endParaRPr lang="en-US" sz="3700" b="1" dirty="0">
              <a:solidFill>
                <a:srgbClr val="07AEBB"/>
              </a:solidFill>
              <a:latin typeface="+mj-lt"/>
              <a:ea typeface="Impact" charset="0"/>
              <a:cs typeface="Impact" charset="0"/>
            </a:endParaRPr>
          </a:p>
        </p:txBody>
      </p:sp>
      <p:sp>
        <p:nvSpPr>
          <p:cNvPr id="19" name="TextBox 18"/>
          <p:cNvSpPr txBox="1"/>
          <p:nvPr/>
        </p:nvSpPr>
        <p:spPr>
          <a:xfrm>
            <a:off x="2522653" y="3427310"/>
            <a:ext cx="814840" cy="1448696"/>
          </a:xfrm>
          <a:prstGeom prst="rect">
            <a:avLst/>
          </a:prstGeom>
          <a:noFill/>
        </p:spPr>
        <p:txBody>
          <a:bodyPr wrap="square" lIns="17858" tIns="8929" rIns="17858" bIns="8929" rtlCol="0">
            <a:spAutoFit/>
          </a:bodyPr>
          <a:lstStyle/>
          <a:p>
            <a:pPr defTabSz="178582">
              <a:lnSpc>
                <a:spcPct val="80000"/>
              </a:lnSpc>
            </a:pPr>
            <a:r>
              <a:rPr lang="en-US" sz="11600" dirty="0">
                <a:solidFill>
                  <a:srgbClr val="07AEBB"/>
                </a:solidFill>
                <a:latin typeface="Impact" charset="0"/>
                <a:ea typeface="Impact" charset="0"/>
                <a:cs typeface="Impact" charset="0"/>
              </a:rPr>
              <a:t>“</a:t>
            </a:r>
          </a:p>
        </p:txBody>
      </p:sp>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r="15767" b="14485"/>
          <a:stretch/>
        </p:blipFill>
        <p:spPr>
          <a:xfrm>
            <a:off x="8532440" y="4587974"/>
            <a:ext cx="579745" cy="546392"/>
          </a:xfrm>
          <a:prstGeom prst="rect">
            <a:avLst/>
          </a:prstGeom>
        </p:spPr>
      </p:pic>
      <p:sp>
        <p:nvSpPr>
          <p:cNvPr id="14" name="Rectangle 13"/>
          <p:cNvSpPr/>
          <p:nvPr/>
        </p:nvSpPr>
        <p:spPr>
          <a:xfrm>
            <a:off x="408713" y="2704614"/>
            <a:ext cx="5315415" cy="757130"/>
          </a:xfrm>
          <a:prstGeom prst="rect">
            <a:avLst/>
          </a:prstGeom>
          <a:noFill/>
        </p:spPr>
        <p:txBody>
          <a:bodyPr wrap="square" rtlCol="0">
            <a:spAutoFit/>
          </a:bodyPr>
          <a:lstStyle/>
          <a:p>
            <a:pPr defTabSz="178582">
              <a:lnSpc>
                <a:spcPct val="120000"/>
              </a:lnSpc>
            </a:pPr>
            <a:r>
              <a:rPr lang="en-US" sz="1200" b="1" dirty="0" smtClean="0">
                <a:solidFill>
                  <a:srgbClr val="45403E"/>
                </a:solidFill>
                <a:latin typeface="Calibri" charset="0"/>
                <a:ea typeface="Calibri" charset="0"/>
                <a:cs typeface="Calibri" charset="0"/>
              </a:rPr>
              <a:t>On co-operatives:</a:t>
            </a:r>
          </a:p>
          <a:p>
            <a:pPr defTabSz="178582">
              <a:lnSpc>
                <a:spcPct val="120000"/>
              </a:lnSpc>
            </a:pPr>
            <a:r>
              <a:rPr lang="en-US" sz="1200" b="1" dirty="0" smtClean="0">
                <a:solidFill>
                  <a:srgbClr val="45403E"/>
                </a:solidFill>
                <a:latin typeface="Calibri" charset="0"/>
                <a:ea typeface="Calibri" charset="0"/>
                <a:cs typeface="Calibri" charset="0"/>
              </a:rPr>
              <a:t>Peter Anderson,  </a:t>
            </a:r>
          </a:p>
          <a:p>
            <a:pPr defTabSz="178582">
              <a:lnSpc>
                <a:spcPct val="120000"/>
              </a:lnSpc>
            </a:pPr>
            <a:r>
              <a:rPr lang="en-US" sz="1200" b="1" dirty="0" smtClean="0">
                <a:solidFill>
                  <a:srgbClr val="45403E"/>
                </a:solidFill>
                <a:latin typeface="Calibri" charset="0"/>
                <a:ea typeface="Calibri" charset="0"/>
                <a:cs typeface="Calibri" charset="0"/>
              </a:rPr>
              <a:t>NZ Health Partnerships’ Chair</a:t>
            </a:r>
            <a:endParaRPr lang="en-US" sz="1200" b="1" dirty="0">
              <a:solidFill>
                <a:srgbClr val="45403E"/>
              </a:solidFill>
              <a:latin typeface="Calibri" charset="0"/>
              <a:ea typeface="Calibri" charset="0"/>
              <a:cs typeface="Calibri" charset="0"/>
            </a:endParaRPr>
          </a:p>
        </p:txBody>
      </p:sp>
    </p:spTree>
    <p:extLst>
      <p:ext uri="{BB962C8B-B14F-4D97-AF65-F5344CB8AC3E}">
        <p14:creationId xmlns:p14="http://schemas.microsoft.com/office/powerpoint/2010/main" val="1530622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NZ Health Partnerships 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33953">
            <a:alpha val="83000"/>
          </a:srgbClr>
        </a:solidFill>
        <a:ln>
          <a:noFill/>
        </a:ln>
        <a:effectLst/>
      </a:spPr>
      <a:bodyPr lIns="17858" tIns="8929" rIns="17858" bIns="8929"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17610</TotalTime>
  <Words>920</Words>
  <Application>Microsoft Office PowerPoint</Application>
  <PresentationFormat>On-screen Show (16:9)</PresentationFormat>
  <Paragraphs>81</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NZ Health Partnerships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Caleb Walsh</dc:creator>
  <cp:lastModifiedBy>Patricia Morais</cp:lastModifiedBy>
  <cp:revision>837</cp:revision>
  <cp:lastPrinted>2017-04-03T03:50:12Z</cp:lastPrinted>
  <dcterms:created xsi:type="dcterms:W3CDTF">2015-06-24T05:10:18Z</dcterms:created>
  <dcterms:modified xsi:type="dcterms:W3CDTF">2017-04-07T01:20:10Z</dcterms:modified>
</cp:coreProperties>
</file>